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82" r:id="rId4"/>
    <p:sldId id="283" r:id="rId5"/>
    <p:sldId id="258" r:id="rId6"/>
    <p:sldId id="259" r:id="rId7"/>
    <p:sldId id="260" r:id="rId8"/>
    <p:sldId id="261" r:id="rId9"/>
    <p:sldId id="262" r:id="rId10"/>
    <p:sldId id="263" r:id="rId11"/>
    <p:sldId id="264" r:id="rId12"/>
    <p:sldId id="265" r:id="rId13"/>
    <p:sldId id="266" r:id="rId14"/>
    <p:sldId id="267"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sorterViewPr>
    <p:cViewPr>
      <p:scale>
        <a:sx n="25" d="100"/>
        <a:sy n="25"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3FE3017-D4EE-494B-972F-C617BD7EA8FB}" type="datetimeFigureOut">
              <a:rPr lang="id-ID" smtClean="0"/>
              <a:pPr/>
              <a:t>24/01/2011</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C4D60D2E-FE35-432C-A5E9-372969BC54F2}"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FE3017-D4EE-494B-972F-C617BD7EA8FB}" type="datetimeFigureOut">
              <a:rPr lang="id-ID" smtClean="0"/>
              <a:pPr/>
              <a:t>24/01/2011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D60D2E-FE35-432C-A5E9-372969BC54F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FE3017-D4EE-494B-972F-C617BD7EA8FB}" type="datetimeFigureOut">
              <a:rPr lang="id-ID" smtClean="0"/>
              <a:pPr/>
              <a:t>24/01/2011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D60D2E-FE35-432C-A5E9-372969BC54F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FE3017-D4EE-494B-972F-C617BD7EA8FB}" type="datetimeFigureOut">
              <a:rPr lang="id-ID" smtClean="0"/>
              <a:pPr/>
              <a:t>24/01/2011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D60D2E-FE35-432C-A5E9-372969BC54F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FE3017-D4EE-494B-972F-C617BD7EA8FB}" type="datetimeFigureOut">
              <a:rPr lang="id-ID" smtClean="0"/>
              <a:pPr/>
              <a:t>24/01/2011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D60D2E-FE35-432C-A5E9-372969BC54F2}"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FE3017-D4EE-494B-972F-C617BD7EA8FB}" type="datetimeFigureOut">
              <a:rPr lang="id-ID" smtClean="0"/>
              <a:pPr/>
              <a:t>24/01/2011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D60D2E-FE35-432C-A5E9-372969BC54F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3FE3017-D4EE-494B-972F-C617BD7EA8FB}" type="datetimeFigureOut">
              <a:rPr lang="id-ID" smtClean="0"/>
              <a:pPr/>
              <a:t>24/01/2011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4D60D2E-FE35-432C-A5E9-372969BC54F2}"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FE3017-D4EE-494B-972F-C617BD7EA8FB}" type="datetimeFigureOut">
              <a:rPr lang="id-ID" smtClean="0"/>
              <a:pPr/>
              <a:t>24/01/2011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4D60D2E-FE35-432C-A5E9-372969BC54F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E3017-D4EE-494B-972F-C617BD7EA8FB}" type="datetimeFigureOut">
              <a:rPr lang="id-ID" smtClean="0"/>
              <a:pPr/>
              <a:t>24/01/2011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4D60D2E-FE35-432C-A5E9-372969BC54F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FE3017-D4EE-494B-972F-C617BD7EA8FB}" type="datetimeFigureOut">
              <a:rPr lang="id-ID" smtClean="0"/>
              <a:pPr/>
              <a:t>24/01/2011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D60D2E-FE35-432C-A5E9-372969BC54F2}"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FE3017-D4EE-494B-972F-C617BD7EA8FB}" type="datetimeFigureOut">
              <a:rPr lang="id-ID" smtClean="0"/>
              <a:pPr/>
              <a:t>24/01/2011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C4D60D2E-FE35-432C-A5E9-372969BC54F2}"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3FE3017-D4EE-494B-972F-C617BD7EA8FB}" type="datetimeFigureOut">
              <a:rPr lang="id-ID" smtClean="0"/>
              <a:pPr/>
              <a:t>24/01/2011</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4D60D2E-FE35-432C-A5E9-372969BC54F2}"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id-ID" b="1" dirty="0" smtClean="0">
                <a:effectLst/>
              </a:rPr>
              <a:t>TUGAS PROJEK UAS</a:t>
            </a:r>
            <a:br>
              <a:rPr lang="id-ID" b="1" dirty="0" smtClean="0">
                <a:effectLst/>
              </a:rPr>
            </a:br>
            <a:r>
              <a:rPr lang="id-ID" b="1" dirty="0" smtClean="0">
                <a:effectLst/>
              </a:rPr>
              <a:t>PERSENTASI </a:t>
            </a:r>
            <a:br>
              <a:rPr lang="id-ID" b="1" dirty="0" smtClean="0">
                <a:effectLst/>
              </a:rPr>
            </a:br>
            <a:r>
              <a:rPr lang="id-ID" b="1" dirty="0" smtClean="0">
                <a:effectLst/>
              </a:rPr>
              <a:t>MICROSOFT EXCEL</a:t>
            </a:r>
            <a:endParaRPr lang="id-ID" b="1" dirty="0">
              <a:effectLst/>
            </a:endParaRPr>
          </a:p>
        </p:txBody>
      </p:sp>
      <p:sp>
        <p:nvSpPr>
          <p:cNvPr id="3" name="Subtitle 2"/>
          <p:cNvSpPr>
            <a:spLocks noGrp="1"/>
          </p:cNvSpPr>
          <p:nvPr>
            <p:ph type="subTitle" idx="1"/>
          </p:nvPr>
        </p:nvSpPr>
        <p:spPr>
          <a:xfrm>
            <a:off x="581054" y="3605226"/>
            <a:ext cx="8062912" cy="1752600"/>
          </a:xfrm>
        </p:spPr>
        <p:txBody>
          <a:bodyPr/>
          <a:lstStyle/>
          <a:p>
            <a:pPr algn="l"/>
            <a:r>
              <a:rPr lang="id-ID" b="1" dirty="0" smtClean="0"/>
              <a:t>Nama		: TONNY FUJASMEDI</a:t>
            </a:r>
          </a:p>
          <a:p>
            <a:pPr algn="l"/>
            <a:r>
              <a:rPr lang="id-ID" b="1" dirty="0" smtClean="0"/>
              <a:t>NIM		: 0901125228</a:t>
            </a:r>
          </a:p>
          <a:p>
            <a:pPr algn="l"/>
            <a:r>
              <a:rPr lang="id-ID" b="1" dirty="0" smtClean="0"/>
              <a:t>Kelas		: 3H Matematika </a:t>
            </a:r>
            <a:endParaRPr lang="id-ID" b="1" dirty="0"/>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00034" y="357166"/>
            <a:ext cx="7851648" cy="785818"/>
          </a:xfrm>
        </p:spPr>
        <p:txBody>
          <a:bodyPr anchor="ctr">
            <a:noAutofit/>
          </a:bodyPr>
          <a:lstStyle/>
          <a:p>
            <a:pPr algn="ctr"/>
            <a:r>
              <a:rPr lang="id-ID" sz="4000" dirty="0" smtClean="0"/>
              <a:t>Menggerakkan Penunjuk Sel</a:t>
            </a:r>
            <a:br>
              <a:rPr lang="id-ID" sz="4000" dirty="0" smtClean="0"/>
            </a:br>
            <a:r>
              <a:rPr lang="id-ID" sz="4000" dirty="0" smtClean="0"/>
              <a:t> (Cell Pointer)</a:t>
            </a:r>
            <a:endParaRPr lang="id-ID" sz="4000" dirty="0"/>
          </a:p>
        </p:txBody>
      </p:sp>
      <p:pic>
        <p:nvPicPr>
          <p:cNvPr id="1026" name="Picture 2"/>
          <p:cNvPicPr>
            <a:picLocks noChangeAspect="1" noChangeArrowheads="1"/>
          </p:cNvPicPr>
          <p:nvPr/>
        </p:nvPicPr>
        <p:blipFill>
          <a:blip r:embed="rId2" cstate="print"/>
          <a:srcRect/>
          <a:stretch>
            <a:fillRect/>
          </a:stretch>
        </p:blipFill>
        <p:spPr bwMode="auto">
          <a:xfrm>
            <a:off x="571472" y="1409700"/>
            <a:ext cx="8143932" cy="5448300"/>
          </a:xfrm>
          <a:prstGeom prst="rect">
            <a:avLst/>
          </a:prstGeom>
          <a:noFill/>
          <a:ln w="9525">
            <a:noFill/>
            <a:miter lim="800000"/>
            <a:headEnd/>
            <a:tailEnd/>
          </a:ln>
          <a:effectLst/>
        </p:spPr>
      </p:pic>
    </p:spTree>
  </p:cSld>
  <p:clrMapOvr>
    <a:masterClrMapping/>
  </p:clrMapOvr>
  <p:transition spd="med">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8596" y="459480"/>
            <a:ext cx="7772400" cy="469190"/>
          </a:xfrm>
        </p:spPr>
        <p:txBody>
          <a:bodyPr/>
          <a:lstStyle/>
          <a:p>
            <a:pPr algn="ctr"/>
            <a:r>
              <a:rPr lang="id-ID" dirty="0" smtClean="0"/>
              <a:t>Memilih Area Kerja</a:t>
            </a:r>
            <a:endParaRPr lang="id-ID" dirty="0"/>
          </a:p>
        </p:txBody>
      </p:sp>
      <p:sp>
        <p:nvSpPr>
          <p:cNvPr id="6" name="Text Placeholder 5"/>
          <p:cNvSpPr>
            <a:spLocks noGrp="1"/>
          </p:cNvSpPr>
          <p:nvPr>
            <p:ph type="body" idx="1"/>
          </p:nvPr>
        </p:nvSpPr>
        <p:spPr>
          <a:xfrm>
            <a:off x="530352" y="928670"/>
            <a:ext cx="7970738" cy="5429288"/>
          </a:xfrm>
        </p:spPr>
        <p:txBody>
          <a:bodyPr>
            <a:normAutofit fontScale="92500"/>
          </a:bodyPr>
          <a:lstStyle/>
          <a:p>
            <a:r>
              <a:rPr lang="id-ID" dirty="0" smtClean="0"/>
              <a:t>1. Memilih Sel</a:t>
            </a:r>
          </a:p>
          <a:p>
            <a:r>
              <a:rPr lang="id-ID" dirty="0" smtClean="0"/>
              <a:t>Memilih sel cukup dengan meng-klik pada sel yang dituju. (lihat pembahasan sebelumnya)</a:t>
            </a:r>
          </a:p>
          <a:p>
            <a:r>
              <a:rPr lang="id-ID" dirty="0" smtClean="0"/>
              <a:t>2. Memilih Range</a:t>
            </a:r>
          </a:p>
          <a:p>
            <a:r>
              <a:rPr lang="id-ID" dirty="0" smtClean="0"/>
              <a:t>Untuk memilih/mengaktifkan suatu range dapat dilakukan dengan 2 cara, yaitu</a:t>
            </a:r>
          </a:p>
          <a:p>
            <a:r>
              <a:rPr lang="id-ID" dirty="0" smtClean="0"/>
              <a:t>a. Menggunakan Mouse</a:t>
            </a:r>
          </a:p>
          <a:p>
            <a:r>
              <a:rPr lang="id-ID" dirty="0" smtClean="0"/>
              <a:t>    • Klik dan tahan mouse di awal range (Ingat : jangan meng-klik</a:t>
            </a:r>
          </a:p>
          <a:p>
            <a:r>
              <a:rPr lang="id-ID" dirty="0" smtClean="0"/>
              <a:t>       dibagian kanan bawah, karena bagian ini mempunyai fungsi lain)</a:t>
            </a:r>
          </a:p>
          <a:p>
            <a:r>
              <a:rPr lang="id-ID" dirty="0" smtClean="0"/>
              <a:t>    </a:t>
            </a:r>
            <a:r>
              <a:rPr lang="en-US" dirty="0" smtClean="0"/>
              <a:t>• </a:t>
            </a:r>
            <a:r>
              <a:rPr lang="en-US" dirty="0" err="1" smtClean="0"/>
              <a:t>Geser</a:t>
            </a:r>
            <a:r>
              <a:rPr lang="en-US" dirty="0" smtClean="0"/>
              <a:t> mouse </a:t>
            </a:r>
            <a:r>
              <a:rPr lang="en-US" dirty="0" err="1" smtClean="0"/>
              <a:t>sampai</a:t>
            </a:r>
            <a:r>
              <a:rPr lang="en-US" dirty="0" smtClean="0"/>
              <a:t> </a:t>
            </a:r>
            <a:r>
              <a:rPr lang="en-US" dirty="0" err="1" smtClean="0"/>
              <a:t>ke</a:t>
            </a:r>
            <a:r>
              <a:rPr lang="en-US" dirty="0" smtClean="0"/>
              <a:t> </a:t>
            </a:r>
            <a:r>
              <a:rPr lang="en-US" dirty="0" err="1" smtClean="0"/>
              <a:t>akhir</a:t>
            </a:r>
            <a:r>
              <a:rPr lang="en-US" dirty="0" smtClean="0"/>
              <a:t> range</a:t>
            </a:r>
          </a:p>
          <a:p>
            <a:r>
              <a:rPr lang="id-ID" dirty="0" smtClean="0"/>
              <a:t>    • Lepaskan tombol mouse</a:t>
            </a:r>
          </a:p>
          <a:p>
            <a:r>
              <a:rPr lang="id-ID" dirty="0" smtClean="0"/>
              <a:t>b. Menggunakan Keyboard</a:t>
            </a:r>
          </a:p>
          <a:p>
            <a:r>
              <a:rPr lang="id-ID" dirty="0" smtClean="0"/>
              <a:t>    • Letakkan penunjuk sel di awal range</a:t>
            </a:r>
          </a:p>
          <a:p>
            <a:r>
              <a:rPr lang="id-ID" dirty="0" smtClean="0"/>
              <a:t>    • Tekan tombol SHIFT dan sorot range dengan menggunakan tanda    </a:t>
            </a:r>
          </a:p>
          <a:p>
            <a:r>
              <a:rPr lang="id-ID" dirty="0" smtClean="0"/>
              <a:t>       panah.</a:t>
            </a:r>
          </a:p>
          <a:p>
            <a:endParaRPr lang="id-ID" dirty="0"/>
          </a:p>
        </p:txBody>
      </p:sp>
    </p:spTree>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530352" y="1071546"/>
            <a:ext cx="7772400" cy="3143272"/>
          </a:xfrm>
        </p:spPr>
        <p:txBody>
          <a:bodyPr>
            <a:normAutofit fontScale="92500"/>
          </a:bodyPr>
          <a:lstStyle/>
          <a:p>
            <a:r>
              <a:rPr lang="id-ID" i="1" dirty="0" smtClean="0"/>
              <a:t>3. Memilih Baris dan Kolom</a:t>
            </a:r>
          </a:p>
          <a:p>
            <a:pPr algn="just"/>
            <a:r>
              <a:rPr lang="id-ID" dirty="0" smtClean="0"/>
              <a:t>Isi suatu kolom dan baris dapat kita sorot/pilih secara keseluruha  dengan meng-klik di huruf kolom atau nomor baris yang diinginkan. Misalkan kita ingin menyorot seluruh isi kolom A, maka cukup dengan meng-klik huruf A yang teletak dibagian atas. Begitu juga halnya dengan baris. Jika ingin memilih lebih dari satu kolom atau baris yang berdekatan dapat dilakukan dengan cara meng-klik awal kolom/baris (jangan dilepas), geser mouse ke akhir kolom/baris yang dipilih, baru dilepas.</a:t>
            </a:r>
          </a:p>
          <a:p>
            <a:endParaRPr lang="id-ID" dirty="0"/>
          </a:p>
        </p:txBody>
      </p:sp>
    </p:spTree>
  </p:cSld>
  <p:clrMapOvr>
    <a:masterClrMapping/>
  </p:clrMapOvr>
  <p:transition spd="med">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0034" y="285728"/>
            <a:ext cx="7772400" cy="642942"/>
          </a:xfrm>
        </p:spPr>
        <p:txBody>
          <a:bodyPr/>
          <a:lstStyle/>
          <a:p>
            <a:r>
              <a:rPr lang="id-ID" sz="4400" dirty="0" smtClean="0"/>
              <a:t>Memasukkan Data</a:t>
            </a:r>
            <a:endParaRPr lang="id-ID" sz="4400" dirty="0"/>
          </a:p>
        </p:txBody>
      </p:sp>
      <p:sp>
        <p:nvSpPr>
          <p:cNvPr id="5" name="Text Placeholder 4"/>
          <p:cNvSpPr>
            <a:spLocks noGrp="1"/>
          </p:cNvSpPr>
          <p:nvPr>
            <p:ph type="body" idx="1"/>
          </p:nvPr>
        </p:nvSpPr>
        <p:spPr>
          <a:xfrm>
            <a:off x="530352" y="1214422"/>
            <a:ext cx="8042176" cy="5643578"/>
          </a:xfrm>
        </p:spPr>
        <p:txBody>
          <a:bodyPr>
            <a:normAutofit/>
          </a:bodyPr>
          <a:lstStyle/>
          <a:p>
            <a:pPr algn="just"/>
            <a:r>
              <a:rPr lang="id-ID" dirty="0" smtClean="0"/>
              <a:t>Dalam Excel 2000 ada beberapa jenis data yang harus kita ketahui, diantaranya adalah data berupa teks, nilai/angka, tanggal dan jam yang masing-masingnya mempunyai format tersendiri. Secara umum cara memasukan data ke dalam suatu sel dapat dilakukan sebagai berikut ;</a:t>
            </a:r>
          </a:p>
          <a:p>
            <a:r>
              <a:rPr lang="id-ID" dirty="0" smtClean="0"/>
              <a:t>     1. Pilih dan klik sel tempat data yang akan dimasukan.</a:t>
            </a:r>
          </a:p>
          <a:p>
            <a:r>
              <a:rPr lang="id-ID" dirty="0" smtClean="0"/>
              <a:t>     </a:t>
            </a:r>
            <a:r>
              <a:rPr lang="nn-NO" dirty="0" smtClean="0"/>
              <a:t>2. Ketikkan data yang akan dimasukkan.</a:t>
            </a:r>
          </a:p>
          <a:p>
            <a:r>
              <a:rPr lang="id-ID" dirty="0" smtClean="0"/>
              <a:t>     3. Tekan enter untuk mengakhirinya.</a:t>
            </a:r>
          </a:p>
          <a:p>
            <a:pPr algn="just"/>
            <a:r>
              <a:rPr lang="es-ES" dirty="0" err="1" smtClean="0"/>
              <a:t>Kita</a:t>
            </a:r>
            <a:r>
              <a:rPr lang="es-ES" dirty="0" smtClean="0"/>
              <a:t> juga </a:t>
            </a:r>
            <a:r>
              <a:rPr lang="es-ES" dirty="0" err="1" smtClean="0"/>
              <a:t>dapat</a:t>
            </a:r>
            <a:r>
              <a:rPr lang="es-ES" dirty="0" smtClean="0"/>
              <a:t> </a:t>
            </a:r>
            <a:r>
              <a:rPr lang="es-ES" dirty="0" err="1" smtClean="0"/>
              <a:t>menggunakan</a:t>
            </a:r>
            <a:r>
              <a:rPr lang="es-ES" dirty="0" smtClean="0"/>
              <a:t> </a:t>
            </a:r>
            <a:r>
              <a:rPr lang="es-ES" dirty="0" err="1" smtClean="0"/>
              <a:t>tombol</a:t>
            </a:r>
            <a:r>
              <a:rPr lang="es-ES" dirty="0" smtClean="0"/>
              <a:t> </a:t>
            </a:r>
            <a:r>
              <a:rPr lang="es-ES" dirty="0" err="1" smtClean="0"/>
              <a:t>PgDn</a:t>
            </a:r>
            <a:r>
              <a:rPr lang="es-ES" dirty="0" smtClean="0"/>
              <a:t> dan </a:t>
            </a:r>
            <a:r>
              <a:rPr lang="es-ES" dirty="0" err="1" smtClean="0"/>
              <a:t>PgUp</a:t>
            </a:r>
            <a:r>
              <a:rPr lang="id-ID" dirty="0" smtClean="0"/>
              <a:t> untuk mengakhiri pemasukan data. Untuk mengedit data yang telah dimasukan dapat digunakan tombol fungsi F2 dengan cara mengarahkan penunjuk sel ke sel yang dituju lalu tekan tombol F2, lakukan perbaikan. Gunakan tombol ESC untuk membatalkan pemasukkan data.</a:t>
            </a:r>
            <a:endParaRPr lang="id-ID" dirty="0"/>
          </a:p>
        </p:txBody>
      </p:sp>
    </p:spTree>
  </p:cSld>
  <p:clrMapOvr>
    <a:masterClrMapping/>
  </p:clrMapOvr>
  <p:transition spd="med">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720" y="428604"/>
            <a:ext cx="7772400" cy="642942"/>
          </a:xfrm>
        </p:spPr>
        <p:txBody>
          <a:bodyPr/>
          <a:lstStyle/>
          <a:p>
            <a:pPr algn="ctr"/>
            <a:r>
              <a:rPr lang="id-ID" sz="4000" dirty="0" smtClean="0"/>
              <a:t>Menghapus Data</a:t>
            </a:r>
            <a:endParaRPr lang="id-ID" sz="4000" dirty="0"/>
          </a:p>
        </p:txBody>
      </p:sp>
      <p:sp>
        <p:nvSpPr>
          <p:cNvPr id="5" name="Text Placeholder 4"/>
          <p:cNvSpPr>
            <a:spLocks noGrp="1"/>
          </p:cNvSpPr>
          <p:nvPr>
            <p:ph type="body" idx="1"/>
          </p:nvPr>
        </p:nvSpPr>
        <p:spPr>
          <a:xfrm>
            <a:off x="530352" y="1214422"/>
            <a:ext cx="8185052" cy="5286412"/>
          </a:xfrm>
        </p:spPr>
        <p:txBody>
          <a:bodyPr>
            <a:normAutofit lnSpcReduction="10000"/>
          </a:bodyPr>
          <a:lstStyle/>
          <a:p>
            <a:pPr algn="just"/>
            <a:r>
              <a:rPr lang="id-ID" dirty="0" smtClean="0"/>
              <a:t>  Untuk menghapus data disuatu sel atau range tertentu, dapat dilakukan dengan cara:</a:t>
            </a:r>
          </a:p>
          <a:p>
            <a:r>
              <a:rPr lang="id-ID" dirty="0" smtClean="0"/>
              <a:t>     1. Pilih sel atau range yang datanya akan dihapus</a:t>
            </a:r>
          </a:p>
          <a:p>
            <a:r>
              <a:rPr lang="id-ID" dirty="0" smtClean="0"/>
              <a:t>     2. Pilih dan Klik menu Edit, Clear, Contents Del atau langsung meng-klik  </a:t>
            </a:r>
          </a:p>
          <a:p>
            <a:r>
              <a:rPr lang="id-ID" dirty="0" smtClean="0"/>
              <a:t>         tombol Delete.</a:t>
            </a:r>
          </a:p>
          <a:p>
            <a:pPr algn="just"/>
            <a:r>
              <a:rPr lang="id-ID" dirty="0" smtClean="0"/>
              <a:t>    Dengan langkah diatas, format dan komentar sel tidak akan dihapusnya. Yang </a:t>
            </a:r>
            <a:r>
              <a:rPr lang="fr-FR" dirty="0" err="1" smtClean="0"/>
              <a:t>dimaksud</a:t>
            </a:r>
            <a:r>
              <a:rPr lang="fr-FR" dirty="0" smtClean="0"/>
              <a:t> </a:t>
            </a:r>
            <a:r>
              <a:rPr lang="fr-FR" dirty="0" err="1" smtClean="0"/>
              <a:t>dengan</a:t>
            </a:r>
            <a:r>
              <a:rPr lang="fr-FR" dirty="0" smtClean="0"/>
              <a:t> format sel/range </a:t>
            </a:r>
            <a:r>
              <a:rPr lang="fr-FR" dirty="0" err="1" smtClean="0"/>
              <a:t>adalah</a:t>
            </a:r>
            <a:r>
              <a:rPr lang="fr-FR" dirty="0" smtClean="0"/>
              <a:t> </a:t>
            </a:r>
            <a:r>
              <a:rPr lang="fr-FR" dirty="0" err="1" smtClean="0"/>
              <a:t>selain</a:t>
            </a:r>
            <a:r>
              <a:rPr lang="fr-FR" dirty="0" smtClean="0"/>
              <a:t> dari </a:t>
            </a:r>
            <a:r>
              <a:rPr lang="fr-FR" dirty="0" err="1" smtClean="0"/>
              <a:t>isi</a:t>
            </a:r>
            <a:r>
              <a:rPr lang="fr-FR" dirty="0" smtClean="0"/>
              <a:t> sel </a:t>
            </a:r>
            <a:r>
              <a:rPr lang="fr-FR" dirty="0" err="1" smtClean="0"/>
              <a:t>itu</a:t>
            </a:r>
            <a:r>
              <a:rPr lang="fr-FR" dirty="0" smtClean="0"/>
              <a:t> </a:t>
            </a:r>
            <a:r>
              <a:rPr lang="fr-FR" dirty="0" err="1" smtClean="0"/>
              <a:t>sendiri</a:t>
            </a:r>
            <a:r>
              <a:rPr lang="fr-FR" dirty="0" smtClean="0"/>
              <a:t>,</a:t>
            </a:r>
            <a:r>
              <a:rPr lang="id-ID" dirty="0" smtClean="0"/>
              <a:t> </a:t>
            </a:r>
            <a:r>
              <a:rPr lang="fr-FR" dirty="0" err="1" smtClean="0"/>
              <a:t>misalnya</a:t>
            </a:r>
            <a:r>
              <a:rPr lang="fr-FR" dirty="0" smtClean="0"/>
              <a:t> garis</a:t>
            </a:r>
            <a:r>
              <a:rPr lang="id-ID" dirty="0" smtClean="0"/>
              <a:t> tabel, shadow, dll. Sedangkan komentar adalah teks yang dimasukkan pada suatu sel, jika pointer sel diarahkan ke sel tersebut, maka akan muncul komentar.</a:t>
            </a:r>
          </a:p>
          <a:p>
            <a:pPr algn="just"/>
            <a:r>
              <a:rPr lang="id-ID" dirty="0" smtClean="0"/>
              <a:t>    Untuk menghapus format sel ini dapat dilakukan dengan memilih Edit, Clear, Formats dan Edit, Clear, Comments untuk menghapus komentar. Dan pilih Edit, Clear, All untuk menghapus semuanya (isi, format dan komentar yang terdapat pada suatu sel/range).</a:t>
            </a:r>
            <a:endParaRPr lang="id-ID" dirty="0"/>
          </a:p>
        </p:txBody>
      </p:sp>
    </p:spTree>
  </p:cSld>
  <p:clrMapOvr>
    <a:masterClrMapping/>
  </p:clrMapOvr>
  <p:transition spd="med">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1472" y="285728"/>
            <a:ext cx="7772400" cy="714380"/>
          </a:xfrm>
        </p:spPr>
        <p:txBody>
          <a:bodyPr/>
          <a:lstStyle/>
          <a:p>
            <a:pPr algn="ctr"/>
            <a:r>
              <a:rPr lang="id-ID" sz="4000" dirty="0" smtClean="0"/>
              <a:t>Mengatur Lebar Kolom</a:t>
            </a:r>
            <a:endParaRPr lang="id-ID" sz="4000" dirty="0"/>
          </a:p>
        </p:txBody>
      </p:sp>
      <p:sp>
        <p:nvSpPr>
          <p:cNvPr id="5" name="Text Placeholder 4"/>
          <p:cNvSpPr>
            <a:spLocks noGrp="1"/>
          </p:cNvSpPr>
          <p:nvPr>
            <p:ph type="body" idx="1"/>
          </p:nvPr>
        </p:nvSpPr>
        <p:spPr>
          <a:xfrm>
            <a:off x="357158" y="1214422"/>
            <a:ext cx="8501122" cy="5643578"/>
          </a:xfrm>
        </p:spPr>
        <p:txBody>
          <a:bodyPr>
            <a:normAutofit/>
          </a:bodyPr>
          <a:lstStyle/>
          <a:p>
            <a:r>
              <a:rPr lang="id-ID" dirty="0" smtClean="0">
                <a:latin typeface="+mj-lt"/>
              </a:rPr>
              <a:t>1. Mengubah Lebar Kolom Menjadi Lebar Tertentu Untuk mengubah lebar kolom menjadi lebar tertentu, dapat dilakukan dengan cara ;</a:t>
            </a:r>
          </a:p>
          <a:p>
            <a:pPr marL="457200" indent="-457200">
              <a:buFont typeface="+mj-lt"/>
              <a:buAutoNum type="alphaLcPeriod"/>
            </a:pPr>
            <a:r>
              <a:rPr lang="id-ID" dirty="0" smtClean="0">
                <a:latin typeface="+mj-lt"/>
              </a:rPr>
              <a:t>Letakkan Penunjuk sel pada kolom yang akan dirubah, jika kolomnya yang dirubah lebih dari satu kolom, maka sorotlah seluruh kolom yang akan diubah.</a:t>
            </a:r>
          </a:p>
          <a:p>
            <a:pPr marL="457200" indent="-457200">
              <a:buFont typeface="+mj-lt"/>
              <a:buAutoNum type="alphaLcPeriod"/>
            </a:pPr>
            <a:r>
              <a:rPr lang="id-ID" dirty="0" smtClean="0">
                <a:latin typeface="+mj-lt"/>
              </a:rPr>
              <a:t>Pilih dan klik menu Format, Column, Width, maka kotak dialog </a:t>
            </a:r>
            <a:r>
              <a:rPr lang="fi-FI" dirty="0" smtClean="0">
                <a:latin typeface="+mj-lt"/>
              </a:rPr>
              <a:t>pengubahan kolom akan ditampilkan</a:t>
            </a:r>
            <a:r>
              <a:rPr lang="id-ID" dirty="0" smtClean="0">
                <a:latin typeface="+mj-lt"/>
              </a:rPr>
              <a:t>.</a:t>
            </a:r>
          </a:p>
          <a:p>
            <a:pPr marL="457200" indent="-457200">
              <a:buFont typeface="+mj-lt"/>
              <a:buAutoNum type="alphaLcPeriod"/>
            </a:pPr>
            <a:endParaRPr lang="id-ID" dirty="0" smtClean="0">
              <a:latin typeface="+mj-lt"/>
            </a:endParaRPr>
          </a:p>
          <a:p>
            <a:pPr marL="457200" indent="-457200">
              <a:buFont typeface="+mj-lt"/>
              <a:buAutoNum type="alphaLcPeriod"/>
            </a:pPr>
            <a:endParaRPr lang="id-ID" dirty="0" smtClean="0">
              <a:latin typeface="+mj-lt"/>
            </a:endParaRPr>
          </a:p>
          <a:p>
            <a:pPr marL="457200" indent="-457200">
              <a:buFont typeface="+mj-lt"/>
              <a:buAutoNum type="alphaLcPeriod"/>
            </a:pPr>
            <a:endParaRPr lang="id-ID" dirty="0" smtClean="0">
              <a:latin typeface="+mj-lt"/>
            </a:endParaRPr>
          </a:p>
          <a:p>
            <a:pPr marL="457200" indent="-457200">
              <a:buFont typeface="+mj-lt"/>
              <a:buAutoNum type="alphaLcPeriod"/>
            </a:pPr>
            <a:endParaRPr lang="id-ID" dirty="0" smtClean="0">
              <a:latin typeface="+mj-lt"/>
            </a:endParaRPr>
          </a:p>
          <a:p>
            <a:pPr marL="457200" indent="-457200">
              <a:buFont typeface="+mj-lt"/>
              <a:buAutoNum type="alphaLcPeriod"/>
            </a:pPr>
            <a:r>
              <a:rPr lang="id-ID" dirty="0" smtClean="0">
                <a:latin typeface="+mj-lt"/>
              </a:rPr>
              <a:t>Pada kotak isian Column Width, ketikkan nilai lebar kolom yang diinginkan.</a:t>
            </a:r>
          </a:p>
          <a:p>
            <a:pPr marL="457200" indent="-457200">
              <a:buFont typeface="+mj-lt"/>
              <a:buAutoNum type="alphaLcPeriod"/>
            </a:pPr>
            <a:r>
              <a:rPr lang="id-ID" dirty="0" smtClean="0">
                <a:latin typeface="+mj-lt"/>
              </a:rPr>
              <a:t>Klik OK untuk menutup kotak dialog ini.</a:t>
            </a:r>
            <a:endParaRPr lang="id-ID" dirty="0">
              <a:latin typeface="+mj-lt"/>
            </a:endParaRPr>
          </a:p>
        </p:txBody>
      </p:sp>
      <p:pic>
        <p:nvPicPr>
          <p:cNvPr id="3074" name="Picture 2"/>
          <p:cNvPicPr>
            <a:picLocks noChangeAspect="1" noChangeArrowheads="1"/>
          </p:cNvPicPr>
          <p:nvPr/>
        </p:nvPicPr>
        <p:blipFill>
          <a:blip r:embed="rId2" cstate="print"/>
          <a:srcRect/>
          <a:stretch>
            <a:fillRect/>
          </a:stretch>
        </p:blipFill>
        <p:spPr bwMode="auto">
          <a:xfrm>
            <a:off x="1071538" y="3857628"/>
            <a:ext cx="3786214" cy="1428760"/>
          </a:xfrm>
          <a:prstGeom prst="rect">
            <a:avLst/>
          </a:prstGeom>
          <a:noFill/>
          <a:ln w="9525">
            <a:noFill/>
            <a:miter lim="800000"/>
            <a:headEnd/>
            <a:tailEnd/>
          </a:ln>
          <a:effectLst/>
        </p:spPr>
      </p:pic>
    </p:spTree>
  </p:cSld>
  <p:clrMapOvr>
    <a:masterClrMapping/>
  </p:clrMapOvr>
  <p:transition spd="med">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530352" y="285728"/>
            <a:ext cx="7772400" cy="6215106"/>
          </a:xfrm>
        </p:spPr>
        <p:txBody>
          <a:bodyPr>
            <a:normAutofit/>
          </a:bodyPr>
          <a:lstStyle/>
          <a:p>
            <a:pPr algn="just"/>
            <a:r>
              <a:rPr lang="id-ID" dirty="0" smtClean="0">
                <a:latin typeface="+mj-lt"/>
              </a:rPr>
              <a:t>2. </a:t>
            </a:r>
            <a:r>
              <a:rPr lang="id-ID" sz="2600" dirty="0" smtClean="0">
                <a:latin typeface="+mj-lt"/>
              </a:rPr>
              <a:t>Mengubah Lebar Kolom Menggunakan Mouse Mengubah lebar kolom dengan Mouse dapat dilakukan lebih cepat dibanding dengan cara diatas. Caranya seperti berikut ini ;</a:t>
            </a:r>
          </a:p>
          <a:p>
            <a:pPr marL="514350" indent="-514350" algn="just">
              <a:buFont typeface="+mj-lt"/>
              <a:buAutoNum type="alphaLcPeriod"/>
            </a:pPr>
            <a:r>
              <a:rPr lang="sv-SE" sz="2600" dirty="0" smtClean="0">
                <a:latin typeface="+mj-lt"/>
              </a:rPr>
              <a:t>Arahkan penunjuk mouse pada batas kanan dari kolom yang akan</a:t>
            </a:r>
            <a:r>
              <a:rPr lang="id-ID" sz="2600" dirty="0" smtClean="0">
                <a:latin typeface="+mj-lt"/>
              </a:rPr>
              <a:t> diubah, sehingga penunjuk mouse berubah bentuk menjadi panah dua arah. Jika ingin mengubah beberapa kolom, sorotlah terlebih dahulu kolom-kolom yang diubah, lalu arahkan penunjuk mouse pada kolom bagian kanan. Ingat : Penunjuk mouse diletakkan disebelah kanan huruf kolom.</a:t>
            </a:r>
          </a:p>
          <a:p>
            <a:pPr marL="514350" indent="-514350" algn="just">
              <a:buFont typeface="+mj-lt"/>
              <a:buAutoNum type="alphaLcPeriod"/>
            </a:pPr>
            <a:r>
              <a:rPr lang="id-ID" sz="2600" dirty="0" smtClean="0">
                <a:latin typeface="+mj-lt"/>
              </a:rPr>
              <a:t>Klik dan geser penunjuk mouse tersebut kekiri atau kekanan sesuai dengan lebar kolom yang diinginkan.</a:t>
            </a:r>
            <a:endParaRPr lang="id-ID" sz="2600" dirty="0">
              <a:latin typeface="+mj-lt"/>
            </a:endParaRPr>
          </a:p>
        </p:txBody>
      </p:sp>
    </p:spTree>
  </p:cSld>
  <p:clrMapOvr>
    <a:masterClrMapping/>
  </p:clrMapOvr>
  <p:transition spd="med">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571472" y="428604"/>
            <a:ext cx="8042176" cy="5929354"/>
          </a:xfrm>
        </p:spPr>
        <p:txBody>
          <a:bodyPr>
            <a:normAutofit/>
          </a:bodyPr>
          <a:lstStyle/>
          <a:p>
            <a:pPr algn="just"/>
            <a:r>
              <a:rPr lang="id-ID" dirty="0" smtClean="0">
                <a:latin typeface="+mj-lt"/>
              </a:rPr>
              <a:t>3</a:t>
            </a:r>
            <a:r>
              <a:rPr lang="id-ID" sz="2400" dirty="0" smtClean="0">
                <a:latin typeface="+mj-lt"/>
              </a:rPr>
              <a:t>. </a:t>
            </a:r>
            <a:r>
              <a:rPr lang="id-ID" sz="2600" dirty="0" smtClean="0">
                <a:latin typeface="+mj-lt"/>
              </a:rPr>
              <a:t>Mengubah Lebar Kolom Agar Sesuai Dengan Panjang Data Kita juga dapat mengatur agar lebar kolom berubah otomatis sesuai dengan panjang data pada kolom tersebut, hal ini dapat dilakukan dengan cara ;</a:t>
            </a:r>
          </a:p>
          <a:p>
            <a:pPr marL="457200" indent="-457200" algn="just">
              <a:buFont typeface="+mj-lt"/>
              <a:buAutoNum type="alphaLcPeriod"/>
            </a:pPr>
            <a:r>
              <a:rPr lang="sv-SE" sz="2600" dirty="0" smtClean="0">
                <a:latin typeface="+mj-lt"/>
              </a:rPr>
              <a:t>Arahkan penunjuk mouse pada huruf sebelah kanan dari kolom yang</a:t>
            </a:r>
            <a:r>
              <a:rPr lang="id-ID" sz="2600" dirty="0" smtClean="0">
                <a:latin typeface="+mj-lt"/>
              </a:rPr>
              <a:t> akan diubah. Misalkan Kolom B, letakkan penunjuk mouse disebelah kanan dari huruf B tersebut, sehingga penunjuk mouse berubah menjadi tanda panah dua arah.</a:t>
            </a:r>
          </a:p>
          <a:p>
            <a:pPr marL="457200" indent="-457200" algn="just">
              <a:buFont typeface="+mj-lt"/>
              <a:buAutoNum type="alphaLcPeriod"/>
            </a:pPr>
            <a:r>
              <a:rPr lang="id-ID" sz="2600" dirty="0" smtClean="0">
                <a:latin typeface="+mj-lt"/>
              </a:rPr>
              <a:t>Klik dua kali pada kondisi penunjuk mouse seperti itu. Ingat : data telah ada pada kolom tersebut sebelumnya. Dengan perintah ini otomatis lebar kolom akan disesuaikan dengan data yang terpanjang.</a:t>
            </a:r>
            <a:endParaRPr lang="id-ID" sz="2600" dirty="0">
              <a:latin typeface="+mj-lt"/>
            </a:endParaRPr>
          </a:p>
        </p:txBody>
      </p:sp>
    </p:spTree>
  </p:cSld>
  <p:clrMapOvr>
    <a:masterClrMapping/>
  </p:clrMapOvr>
  <p:transition spd="med">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4348" y="357166"/>
            <a:ext cx="7772400" cy="612066"/>
          </a:xfrm>
        </p:spPr>
        <p:txBody>
          <a:bodyPr/>
          <a:lstStyle/>
          <a:p>
            <a:pPr algn="ctr"/>
            <a:r>
              <a:rPr lang="id-ID" sz="4000" dirty="0" smtClean="0"/>
              <a:t>Mengatur Tinggi Baris</a:t>
            </a:r>
            <a:endParaRPr lang="id-ID" sz="4000" dirty="0"/>
          </a:p>
        </p:txBody>
      </p:sp>
      <p:sp>
        <p:nvSpPr>
          <p:cNvPr id="5" name="Text Placeholder 4"/>
          <p:cNvSpPr>
            <a:spLocks noGrp="1"/>
          </p:cNvSpPr>
          <p:nvPr>
            <p:ph type="body" idx="1"/>
          </p:nvPr>
        </p:nvSpPr>
        <p:spPr>
          <a:xfrm>
            <a:off x="357158" y="1071546"/>
            <a:ext cx="8429684" cy="5572164"/>
          </a:xfrm>
        </p:spPr>
        <p:txBody>
          <a:bodyPr>
            <a:normAutofit lnSpcReduction="10000"/>
          </a:bodyPr>
          <a:lstStyle/>
          <a:p>
            <a:pPr algn="just"/>
            <a:r>
              <a:rPr lang="id-ID" dirty="0" smtClean="0"/>
              <a:t>1</a:t>
            </a:r>
            <a:r>
              <a:rPr lang="id-ID" sz="2400" dirty="0" smtClean="0">
                <a:latin typeface="+mj-lt"/>
              </a:rPr>
              <a:t>. Letakkan penunjuk sel pada baris yang akan diubah tingginya. Jika lebih dari satu baris, maka sorotlah terlebih dahulu seluruh baris yang akan diubah.</a:t>
            </a:r>
          </a:p>
          <a:p>
            <a:pPr algn="just"/>
            <a:r>
              <a:rPr lang="id-ID" sz="2400" dirty="0" smtClean="0">
                <a:latin typeface="+mj-lt"/>
              </a:rPr>
              <a:t>2. Pilih dan klik menu Format, Row, Height, sehingga muncul kotak dialog seperti berikut;</a:t>
            </a:r>
          </a:p>
          <a:p>
            <a:pPr algn="just"/>
            <a:endParaRPr lang="id-ID" sz="2400" dirty="0" smtClean="0">
              <a:latin typeface="+mj-lt"/>
            </a:endParaRPr>
          </a:p>
          <a:p>
            <a:pPr algn="just"/>
            <a:endParaRPr lang="id-ID" sz="2400" dirty="0" smtClean="0">
              <a:latin typeface="+mj-lt"/>
            </a:endParaRPr>
          </a:p>
          <a:p>
            <a:pPr algn="just"/>
            <a:endParaRPr lang="id-ID" sz="2400" dirty="0" smtClean="0">
              <a:latin typeface="+mj-lt"/>
            </a:endParaRPr>
          </a:p>
          <a:p>
            <a:pPr algn="just"/>
            <a:endParaRPr lang="id-ID" sz="2400" dirty="0" smtClean="0">
              <a:latin typeface="+mj-lt"/>
            </a:endParaRPr>
          </a:p>
          <a:p>
            <a:pPr algn="just"/>
            <a:endParaRPr lang="id-ID" sz="2400" dirty="0" smtClean="0">
              <a:latin typeface="+mj-lt"/>
            </a:endParaRPr>
          </a:p>
          <a:p>
            <a:pPr algn="ctr"/>
            <a:r>
              <a:rPr lang="id-ID" sz="2400" b="1" dirty="0" smtClean="0">
                <a:latin typeface="+mj-lt"/>
              </a:rPr>
              <a:t>Gambar 3.10. Mengatur Tinggi Baris</a:t>
            </a:r>
          </a:p>
          <a:p>
            <a:pPr algn="just"/>
            <a:r>
              <a:rPr lang="id-ID" sz="2400" dirty="0" smtClean="0">
                <a:latin typeface="+mj-lt"/>
              </a:rPr>
              <a:t>3. Pada kotak Row Height, isilah sesuai dengan nilai tinggi baris yang diinginkan.</a:t>
            </a:r>
          </a:p>
          <a:p>
            <a:pPr algn="just"/>
            <a:r>
              <a:rPr lang="id-ID" sz="2400" dirty="0" smtClean="0">
                <a:latin typeface="+mj-lt"/>
              </a:rPr>
              <a:t>4. Klik OK sebagai tanda persetujuan</a:t>
            </a:r>
            <a:r>
              <a:rPr lang="id-ID" dirty="0" smtClean="0"/>
              <a:t>.</a:t>
            </a:r>
            <a:endParaRPr lang="id-ID" dirty="0"/>
          </a:p>
        </p:txBody>
      </p:sp>
      <p:pic>
        <p:nvPicPr>
          <p:cNvPr id="4098" name="Picture 2"/>
          <p:cNvPicPr>
            <a:picLocks noChangeAspect="1" noChangeArrowheads="1"/>
          </p:cNvPicPr>
          <p:nvPr/>
        </p:nvPicPr>
        <p:blipFill>
          <a:blip r:embed="rId2" cstate="print"/>
          <a:srcRect/>
          <a:stretch>
            <a:fillRect/>
          </a:stretch>
        </p:blipFill>
        <p:spPr bwMode="auto">
          <a:xfrm>
            <a:off x="2500298" y="3000372"/>
            <a:ext cx="4071966" cy="1814522"/>
          </a:xfrm>
          <a:prstGeom prst="rect">
            <a:avLst/>
          </a:prstGeom>
          <a:noFill/>
          <a:ln w="9525">
            <a:noFill/>
            <a:miter lim="800000"/>
            <a:headEnd/>
            <a:tailEnd/>
          </a:ln>
          <a:effectLst/>
        </p:spPr>
      </p:pic>
    </p:spTree>
  </p:cSld>
  <p:clrMapOvr>
    <a:masterClrMapping/>
  </p:clrMapOvr>
  <p:transition spd="med">
    <p:diamon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2910" y="357166"/>
            <a:ext cx="7772400" cy="683504"/>
          </a:xfrm>
        </p:spPr>
        <p:txBody>
          <a:bodyPr/>
          <a:lstStyle/>
          <a:p>
            <a:pPr algn="ctr"/>
            <a:r>
              <a:rPr lang="id-ID" sz="4000" dirty="0" smtClean="0"/>
              <a:t>Membuka Lembar Kerja Baru</a:t>
            </a:r>
            <a:endParaRPr lang="id-ID" sz="4000" dirty="0"/>
          </a:p>
        </p:txBody>
      </p:sp>
      <p:sp>
        <p:nvSpPr>
          <p:cNvPr id="5" name="Text Placeholder 4"/>
          <p:cNvSpPr>
            <a:spLocks noGrp="1"/>
          </p:cNvSpPr>
          <p:nvPr>
            <p:ph type="body" idx="1"/>
          </p:nvPr>
        </p:nvSpPr>
        <p:spPr>
          <a:xfrm>
            <a:off x="530352" y="1214422"/>
            <a:ext cx="8042176" cy="5357850"/>
          </a:xfrm>
        </p:spPr>
        <p:txBody>
          <a:bodyPr>
            <a:normAutofit/>
          </a:bodyPr>
          <a:lstStyle/>
          <a:p>
            <a:pPr algn="just"/>
            <a:r>
              <a:rPr lang="sv-SE" sz="2800" dirty="0" smtClean="0">
                <a:latin typeface="+mj-lt"/>
              </a:rPr>
              <a:t>Membuka lembar kerja baru dapat dilakukan seperti berikut ;</a:t>
            </a:r>
          </a:p>
          <a:p>
            <a:pPr marL="514350" indent="-514350" algn="just">
              <a:buFont typeface="+mj-lt"/>
              <a:buAutoNum type="arabicPeriod"/>
            </a:pPr>
            <a:r>
              <a:rPr lang="id-ID" sz="2800" dirty="0" smtClean="0">
                <a:latin typeface="+mj-lt"/>
              </a:rPr>
              <a:t>Pilih dan klik menu File, New atau tekan Ctrl+N, sehingga muncul kotak dialog membuka lembar kerja.</a:t>
            </a:r>
          </a:p>
          <a:p>
            <a:pPr marL="514350" indent="-514350" algn="just">
              <a:buFont typeface="+mj-lt"/>
              <a:buAutoNum type="arabicPeriod"/>
            </a:pPr>
            <a:r>
              <a:rPr lang="id-ID" sz="2800" dirty="0" smtClean="0">
                <a:latin typeface="+mj-lt"/>
              </a:rPr>
              <a:t>Pada kotak dialog tersebut, klik Tab General dan pilih icon workbook.</a:t>
            </a:r>
          </a:p>
          <a:p>
            <a:pPr marL="514350" indent="-514350" algn="just">
              <a:buFont typeface="+mj-lt"/>
              <a:buAutoNum type="arabicPeriod"/>
            </a:pPr>
            <a:r>
              <a:rPr lang="id-ID" sz="2800" dirty="0" smtClean="0">
                <a:latin typeface="+mj-lt"/>
              </a:rPr>
              <a:t>Klik OK untuk menutup kotak dialog ini.</a:t>
            </a:r>
            <a:endParaRPr lang="id-ID" sz="2800" dirty="0">
              <a:latin typeface="+mj-lt"/>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85728"/>
            <a:ext cx="8062912" cy="866762"/>
          </a:xfrm>
        </p:spPr>
        <p:txBody>
          <a:bodyPr/>
          <a:lstStyle/>
          <a:p>
            <a:pPr algn="l"/>
            <a:r>
              <a:rPr lang="id-ID" dirty="0" smtClean="0"/>
              <a:t>Pendahuluan</a:t>
            </a:r>
            <a:endParaRPr lang="id-ID" dirty="0"/>
          </a:p>
        </p:txBody>
      </p:sp>
      <p:sp>
        <p:nvSpPr>
          <p:cNvPr id="5" name="Subtitle 4"/>
          <p:cNvSpPr>
            <a:spLocks noGrp="1"/>
          </p:cNvSpPr>
          <p:nvPr>
            <p:ph type="subTitle" idx="1"/>
          </p:nvPr>
        </p:nvSpPr>
        <p:spPr>
          <a:xfrm>
            <a:off x="571472" y="1643050"/>
            <a:ext cx="8572528" cy="5214950"/>
          </a:xfrm>
        </p:spPr>
        <p:txBody>
          <a:bodyPr>
            <a:normAutofit/>
          </a:bodyPr>
          <a:lstStyle/>
          <a:p>
            <a:pPr algn="just"/>
            <a:r>
              <a:rPr lang="id-ID" sz="3200" dirty="0" smtClean="0">
                <a:solidFill>
                  <a:schemeClr val="tx1"/>
                </a:solidFill>
                <a:latin typeface="Calibri" pitchFamily="34" charset="0"/>
                <a:cs typeface="Calibri" pitchFamily="34" charset="0"/>
              </a:rPr>
              <a:t>	Microsoft Excel (MS-Excel) merupakan program aplikasi spreadsheet (lembar kerja elektronik) canggih yang paling populer dan paling banyak digunakan saat ini. Excel akan sangat membantu kita dalam hal menghitung, memproyeksikan, menganalisa dan mampu mempresentasikan data dalam bentuk tabel dengan berbagai jenis tabel yang disediakannya, mulai dari bentuk Bar, Grafik, Pie, Line dan banyak lagi.</a:t>
            </a:r>
            <a:endParaRPr lang="id-ID" sz="3200" dirty="0">
              <a:solidFill>
                <a:schemeClr val="tx1"/>
              </a:solidFill>
              <a:latin typeface="Calibri" pitchFamily="34" charset="0"/>
              <a:cs typeface="Calibri" pitchFamily="34" charset="0"/>
            </a:endParaRPr>
          </a:p>
        </p:txBody>
      </p:sp>
    </p:spTree>
  </p:cSld>
  <p:clrMapOvr>
    <a:masterClrMapping/>
  </p:clrMapOvr>
  <p:transition spd="med">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720" y="357166"/>
            <a:ext cx="8501122" cy="683504"/>
          </a:xfrm>
        </p:spPr>
        <p:txBody>
          <a:bodyPr/>
          <a:lstStyle/>
          <a:p>
            <a:r>
              <a:rPr lang="id-ID" sz="4000" dirty="0" smtClean="0"/>
              <a:t>Membuka Lembar Kerja Yang Telah Ada</a:t>
            </a:r>
            <a:endParaRPr lang="id-ID" sz="4000" dirty="0"/>
          </a:p>
        </p:txBody>
      </p:sp>
      <p:sp>
        <p:nvSpPr>
          <p:cNvPr id="5" name="Text Placeholder 4"/>
          <p:cNvSpPr>
            <a:spLocks noGrp="1"/>
          </p:cNvSpPr>
          <p:nvPr>
            <p:ph type="body" idx="1"/>
          </p:nvPr>
        </p:nvSpPr>
        <p:spPr>
          <a:xfrm>
            <a:off x="357158" y="1357298"/>
            <a:ext cx="8286808" cy="4714908"/>
          </a:xfrm>
        </p:spPr>
        <p:txBody>
          <a:bodyPr>
            <a:noAutofit/>
          </a:bodyPr>
          <a:lstStyle/>
          <a:p>
            <a:pPr marL="514350" indent="-514350" algn="just">
              <a:buFont typeface="+mj-lt"/>
              <a:buAutoNum type="arabicPeriod"/>
            </a:pPr>
            <a:r>
              <a:rPr lang="id-ID" sz="2800" dirty="0" smtClean="0">
                <a:latin typeface="+mj-lt"/>
              </a:rPr>
              <a:t>Pilih dan klik menu File, Open atau tekan Ctrl+O sehingga muncul kota dialog membuka file. Dapat juga dilakukan dengan meng-klik Icon Open </a:t>
            </a:r>
            <a:r>
              <a:rPr lang="sv-SE" sz="2800" dirty="0" smtClean="0">
                <a:latin typeface="+mj-lt"/>
              </a:rPr>
              <a:t>(</a:t>
            </a:r>
            <a:r>
              <a:rPr lang="sv-SE" sz="2800" dirty="0" smtClean="0">
                <a:latin typeface="+mj-lt"/>
                <a:sym typeface="Wingdings"/>
              </a:rPr>
              <a:t></a:t>
            </a:r>
            <a:r>
              <a:rPr lang="sv-SE" sz="2800" dirty="0" smtClean="0">
                <a:latin typeface="+mj-lt"/>
              </a:rPr>
              <a:t> ) yang terdapat pada toolbars standar.</a:t>
            </a:r>
            <a:endParaRPr lang="id-ID" sz="2800" dirty="0" smtClean="0">
              <a:latin typeface="+mj-lt"/>
            </a:endParaRPr>
          </a:p>
          <a:p>
            <a:pPr marL="514350" indent="-514350" algn="just">
              <a:buFont typeface="+mj-lt"/>
              <a:buAutoNum type="arabicPeriod"/>
            </a:pPr>
            <a:r>
              <a:rPr lang="id-ID" sz="2800" dirty="0" smtClean="0">
                <a:latin typeface="+mj-lt"/>
              </a:rPr>
              <a:t>Pada tombol daftar pilihan Look In, pilih dan klik folder yang dinginkan.</a:t>
            </a:r>
          </a:p>
          <a:p>
            <a:pPr marL="514350" indent="-514350" algn="just">
              <a:buFont typeface="+mj-lt"/>
              <a:buAutoNum type="arabicPeriod"/>
            </a:pPr>
            <a:r>
              <a:rPr lang="nn-NO" sz="2800" dirty="0" smtClean="0">
                <a:latin typeface="+mj-lt"/>
              </a:rPr>
              <a:t>Pada kotak isian File Name ketikan nama file yang</a:t>
            </a:r>
            <a:r>
              <a:rPr lang="id-ID" sz="2800" dirty="0" smtClean="0">
                <a:latin typeface="+mj-lt"/>
              </a:rPr>
              <a:t> </a:t>
            </a:r>
            <a:r>
              <a:rPr lang="nn-NO" sz="2800" dirty="0" smtClean="0">
                <a:latin typeface="+mj-lt"/>
              </a:rPr>
              <a:t>akan dibuka, atau klik</a:t>
            </a:r>
            <a:r>
              <a:rPr lang="id-ID" sz="2800" dirty="0" smtClean="0">
                <a:latin typeface="+mj-lt"/>
              </a:rPr>
              <a:t> </a:t>
            </a:r>
            <a:r>
              <a:rPr lang="en-US" sz="2800" dirty="0" err="1" smtClean="0">
                <a:latin typeface="+mj-lt"/>
              </a:rPr>
              <a:t>nama</a:t>
            </a:r>
            <a:r>
              <a:rPr lang="en-US" sz="2800" dirty="0" smtClean="0">
                <a:latin typeface="+mj-lt"/>
              </a:rPr>
              <a:t> file yang </a:t>
            </a:r>
            <a:r>
              <a:rPr lang="en-US" sz="2800" dirty="0" err="1" smtClean="0">
                <a:latin typeface="+mj-lt"/>
              </a:rPr>
              <a:t>terdapat</a:t>
            </a:r>
            <a:r>
              <a:rPr lang="en-US" sz="2800" dirty="0" smtClean="0">
                <a:latin typeface="+mj-lt"/>
              </a:rPr>
              <a:t> </a:t>
            </a:r>
            <a:r>
              <a:rPr lang="en-US" sz="2800" dirty="0" err="1" smtClean="0">
                <a:latin typeface="+mj-lt"/>
              </a:rPr>
              <a:t>kotak</a:t>
            </a:r>
            <a:r>
              <a:rPr lang="en-US" sz="2800" dirty="0" smtClean="0">
                <a:latin typeface="+mj-lt"/>
              </a:rPr>
              <a:t> Look In.</a:t>
            </a:r>
            <a:endParaRPr lang="id-ID" sz="2800" dirty="0" smtClean="0">
              <a:latin typeface="+mj-lt"/>
            </a:endParaRPr>
          </a:p>
          <a:p>
            <a:pPr marL="514350" indent="-514350" algn="just">
              <a:buFont typeface="+mj-lt"/>
              <a:buAutoNum type="arabicPeriod"/>
            </a:pPr>
            <a:r>
              <a:rPr lang="id-ID" sz="2800" dirty="0" smtClean="0">
                <a:latin typeface="+mj-lt"/>
              </a:rPr>
              <a:t>Klik Open untuk membuka lembar kerja tersebut.</a:t>
            </a:r>
            <a:endParaRPr lang="id-ID" sz="2800" dirty="0">
              <a:latin typeface="+mj-lt"/>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1472" y="428604"/>
            <a:ext cx="7772400" cy="683504"/>
          </a:xfrm>
        </p:spPr>
        <p:txBody>
          <a:bodyPr/>
          <a:lstStyle/>
          <a:p>
            <a:pPr algn="ctr"/>
            <a:r>
              <a:rPr lang="id-ID" sz="4400" dirty="0" smtClean="0"/>
              <a:t>Menyimpan Lembar Kerja</a:t>
            </a:r>
            <a:endParaRPr lang="id-ID" sz="4400" dirty="0"/>
          </a:p>
        </p:txBody>
      </p:sp>
      <p:sp>
        <p:nvSpPr>
          <p:cNvPr id="5" name="Text Placeholder 4"/>
          <p:cNvSpPr>
            <a:spLocks noGrp="1"/>
          </p:cNvSpPr>
          <p:nvPr>
            <p:ph type="body" idx="1"/>
          </p:nvPr>
        </p:nvSpPr>
        <p:spPr>
          <a:xfrm>
            <a:off x="530352" y="1357298"/>
            <a:ext cx="7970738" cy="4929222"/>
          </a:xfrm>
        </p:spPr>
        <p:txBody>
          <a:bodyPr>
            <a:normAutofit/>
          </a:bodyPr>
          <a:lstStyle/>
          <a:p>
            <a:pPr marL="514350" indent="-514350" algn="just">
              <a:buFont typeface="+mj-lt"/>
              <a:buAutoNum type="arabicPeriod"/>
            </a:pPr>
            <a:r>
              <a:rPr lang="id-ID" sz="2800" dirty="0" smtClean="0">
                <a:latin typeface="+mj-lt"/>
              </a:rPr>
              <a:t>Pilih dan klik menu File, Save, sehingga muncuk kotak dialog penyimpan.</a:t>
            </a:r>
          </a:p>
          <a:p>
            <a:pPr marL="514350" indent="-514350" algn="just">
              <a:buFont typeface="+mj-lt"/>
              <a:buAutoNum type="arabicPeriod"/>
            </a:pPr>
            <a:r>
              <a:rPr lang="id-ID" sz="2800" dirty="0" smtClean="0">
                <a:latin typeface="+mj-lt"/>
              </a:rPr>
              <a:t>Pada kotak Save In pilih dan klik forder tempat penyimpanan data.</a:t>
            </a:r>
          </a:p>
          <a:p>
            <a:pPr marL="514350" indent="-514350" algn="just">
              <a:buFont typeface="+mj-lt"/>
              <a:buAutoNum type="arabicPeriod"/>
            </a:pPr>
            <a:r>
              <a:rPr lang="id-ID" sz="2800" dirty="0" smtClean="0">
                <a:latin typeface="+mj-lt"/>
              </a:rPr>
              <a:t>Pada kotak isian file name ketikkan nama file dari lembar kerja yang akan disimpan.</a:t>
            </a:r>
          </a:p>
          <a:p>
            <a:pPr marL="514350" indent="-514350" algn="just">
              <a:buFont typeface="+mj-lt"/>
              <a:buAutoNum type="arabicPeriod"/>
            </a:pPr>
            <a:r>
              <a:rPr lang="id-ID" sz="2800" dirty="0" smtClean="0">
                <a:latin typeface="+mj-lt"/>
              </a:rPr>
              <a:t>Klik Save untuk menyimpan lembar kerja.</a:t>
            </a:r>
            <a:endParaRPr lang="id-ID" sz="2800" dirty="0">
              <a:latin typeface="+mj-lt"/>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752" y="357166"/>
            <a:ext cx="8858280" cy="612066"/>
          </a:xfrm>
        </p:spPr>
        <p:txBody>
          <a:bodyPr/>
          <a:lstStyle/>
          <a:p>
            <a:r>
              <a:rPr lang="sv-SE" sz="3600" dirty="0" smtClean="0"/>
              <a:t>Menyimpan Lembar Kerja dengan Nama lain</a:t>
            </a:r>
            <a:endParaRPr lang="id-ID" sz="3600" dirty="0"/>
          </a:p>
        </p:txBody>
      </p:sp>
      <p:sp>
        <p:nvSpPr>
          <p:cNvPr id="5" name="Text Placeholder 4"/>
          <p:cNvSpPr>
            <a:spLocks noGrp="1"/>
          </p:cNvSpPr>
          <p:nvPr>
            <p:ph type="body" idx="1"/>
          </p:nvPr>
        </p:nvSpPr>
        <p:spPr>
          <a:xfrm>
            <a:off x="285720" y="1214422"/>
            <a:ext cx="8358246" cy="4429156"/>
          </a:xfrm>
        </p:spPr>
        <p:txBody>
          <a:bodyPr>
            <a:normAutofit/>
          </a:bodyPr>
          <a:lstStyle/>
          <a:p>
            <a:pPr marL="457200" indent="-457200" algn="just">
              <a:buFont typeface="+mj-lt"/>
              <a:buAutoNum type="arabicPeriod"/>
            </a:pPr>
            <a:r>
              <a:rPr lang="id-ID" sz="2800" dirty="0" smtClean="0">
                <a:latin typeface="+mj-lt"/>
              </a:rPr>
              <a:t>Pilih dan klik menu File, Save As, sehingga muncul kotak dialog Save As.</a:t>
            </a:r>
          </a:p>
          <a:p>
            <a:pPr marL="457200" indent="-457200" algn="just">
              <a:buFont typeface="+mj-lt"/>
              <a:buAutoNum type="arabicPeriod"/>
            </a:pPr>
            <a:r>
              <a:rPr lang="id-ID" sz="2800" dirty="0" smtClean="0">
                <a:latin typeface="+mj-lt"/>
              </a:rPr>
              <a:t>Pada kotak Save In pilih dan klik forder tempat penyimpanan data.</a:t>
            </a:r>
          </a:p>
          <a:p>
            <a:pPr marL="457200" indent="-457200" algn="just">
              <a:buFont typeface="+mj-lt"/>
              <a:buAutoNum type="arabicPeriod"/>
            </a:pPr>
            <a:r>
              <a:rPr lang="id-ID" sz="2800" dirty="0" smtClean="0">
                <a:latin typeface="+mj-lt"/>
              </a:rPr>
              <a:t>Pada kotak isian file name ketikkan nama file dari lembar kerja yang akan disimpan.</a:t>
            </a:r>
          </a:p>
          <a:p>
            <a:pPr marL="457200" indent="-457200" algn="just">
              <a:buFont typeface="+mj-lt"/>
              <a:buAutoNum type="arabicPeriod"/>
            </a:pPr>
            <a:r>
              <a:rPr lang="id-ID" sz="2800" dirty="0" smtClean="0">
                <a:latin typeface="+mj-lt"/>
              </a:rPr>
              <a:t>Klik Save untuk menyimpan lembar kerja.</a:t>
            </a:r>
            <a:endParaRPr lang="id-ID" sz="2800" dirty="0">
              <a:latin typeface="+mj-lt"/>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14380"/>
          </a:xfrm>
        </p:spPr>
        <p:txBody>
          <a:bodyPr/>
          <a:lstStyle/>
          <a:p>
            <a:r>
              <a:rPr lang="id-ID" sz="4000" dirty="0" smtClean="0"/>
              <a:t>Menggunakan Rumus (Formula) dan Fungsi</a:t>
            </a:r>
            <a:endParaRPr lang="id-ID" sz="4000" dirty="0"/>
          </a:p>
        </p:txBody>
      </p:sp>
      <p:sp>
        <p:nvSpPr>
          <p:cNvPr id="5" name="Text Placeholder 4"/>
          <p:cNvSpPr>
            <a:spLocks noGrp="1"/>
          </p:cNvSpPr>
          <p:nvPr>
            <p:ph type="body" idx="1"/>
          </p:nvPr>
        </p:nvSpPr>
        <p:spPr>
          <a:xfrm>
            <a:off x="0" y="857232"/>
            <a:ext cx="9144000" cy="2286016"/>
          </a:xfrm>
        </p:spPr>
        <p:txBody>
          <a:bodyPr>
            <a:normAutofit lnSpcReduction="10000"/>
          </a:bodyPr>
          <a:lstStyle/>
          <a:p>
            <a:pPr algn="just"/>
            <a:r>
              <a:rPr lang="id-ID" dirty="0" smtClean="0"/>
              <a:t>	</a:t>
            </a:r>
            <a:r>
              <a:rPr lang="id-ID" sz="2800" dirty="0" smtClean="0">
                <a:latin typeface="+mj-lt"/>
              </a:rPr>
              <a:t>Rumus merupakan bagian terpenting dari Program Excel ini, karena setiap tabel dan dokumen yang kita ketik akan selalu berhubungan dengan rumus dan fungsi. Operator matematika yang akan sering digunakan dalam rumus adalah ;</a:t>
            </a:r>
          </a:p>
          <a:p>
            <a:pPr algn="ctr"/>
            <a:r>
              <a:rPr lang="id-ID" sz="2800" b="1" dirty="0" smtClean="0">
                <a:latin typeface="+mj-lt"/>
              </a:rPr>
              <a:t>Tabel 3.2. Operator Matematika</a:t>
            </a:r>
            <a:endParaRPr lang="id-ID" sz="2800" dirty="0">
              <a:latin typeface="+mj-lt"/>
            </a:endParaRPr>
          </a:p>
        </p:txBody>
      </p:sp>
      <p:pic>
        <p:nvPicPr>
          <p:cNvPr id="5122" name="Picture 2"/>
          <p:cNvPicPr>
            <a:picLocks noChangeAspect="1" noChangeArrowheads="1"/>
          </p:cNvPicPr>
          <p:nvPr/>
        </p:nvPicPr>
        <p:blipFill>
          <a:blip r:embed="rId2" cstate="print"/>
          <a:srcRect/>
          <a:stretch>
            <a:fillRect/>
          </a:stretch>
        </p:blipFill>
        <p:spPr bwMode="auto">
          <a:xfrm>
            <a:off x="1785918" y="3214686"/>
            <a:ext cx="5857916" cy="3309954"/>
          </a:xfrm>
          <a:prstGeom prst="rect">
            <a:avLst/>
          </a:prstGeom>
          <a:noFill/>
          <a:ln w="9525">
            <a:noFill/>
            <a:miter lim="800000"/>
            <a:headEnd/>
            <a:tailEnd/>
          </a:ln>
          <a:effectLst/>
        </p:spPr>
      </p:pic>
    </p:spTree>
  </p:cSld>
  <p:clrMapOvr>
    <a:masterClrMapping/>
  </p:clrMapOvr>
  <p:transition spd="med">
    <p:spli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r>
              <a:rPr lang="id-ID" b="1" dirty="0" smtClean="0"/>
              <a:t>Menulis Rumus</a:t>
            </a:r>
            <a:endParaRPr lang="id-ID"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428596" y="1500174"/>
            <a:ext cx="8072494" cy="3915581"/>
          </a:xfrm>
          <a:prstGeom prst="rect">
            <a:avLst/>
          </a:prstGeom>
          <a:noFill/>
          <a:ln w="9525">
            <a:noFill/>
            <a:miter lim="800000"/>
            <a:headEnd/>
            <a:tailEnd/>
          </a:ln>
          <a:effectLst/>
        </p:spPr>
      </p:pic>
      <p:sp>
        <p:nvSpPr>
          <p:cNvPr id="5" name="Text Placeholder 4"/>
          <p:cNvSpPr txBox="1">
            <a:spLocks/>
          </p:cNvSpPr>
          <p:nvPr/>
        </p:nvSpPr>
        <p:spPr>
          <a:xfrm>
            <a:off x="1857356" y="5715016"/>
            <a:ext cx="5286380" cy="428628"/>
          </a:xfrm>
          <a:prstGeom prst="rect">
            <a:avLst/>
          </a:prstGeom>
        </p:spPr>
        <p:txBody>
          <a:bodyPr vert="horz">
            <a:normAutofit/>
          </a:bodyPr>
          <a:lstStyle/>
          <a:p>
            <a:pPr marL="274320" lvl="0" indent="-274320" algn="just">
              <a:spcBef>
                <a:spcPct val="20000"/>
              </a:spcBef>
              <a:buClr>
                <a:schemeClr val="accent3"/>
              </a:buClr>
              <a:buSzPct val="95000"/>
            </a:pPr>
            <a:r>
              <a:rPr lang="id-ID" b="1" dirty="0" smtClean="0"/>
              <a:t>Gambar 3.11. Contoh Penulisan Rumus</a:t>
            </a:r>
            <a:endParaRPr kumimoji="0" lang="id-ID"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transition spd="med">
    <p:comb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txBox="1">
            <a:spLocks/>
          </p:cNvSpPr>
          <p:nvPr/>
        </p:nvSpPr>
        <p:spPr>
          <a:xfrm>
            <a:off x="0" y="857232"/>
            <a:ext cx="9144000" cy="2928958"/>
          </a:xfrm>
          <a:prstGeom prst="rect">
            <a:avLst/>
          </a:prstGeom>
        </p:spPr>
        <p:txBody>
          <a:bodyPr>
            <a:normAutofit fontScale="92500"/>
          </a:bodyPr>
          <a:lstStyle/>
          <a:p>
            <a:pPr algn="just"/>
            <a:r>
              <a:rPr lang="id-ID" sz="2800" dirty="0" smtClean="0">
                <a:latin typeface="+mj-lt"/>
              </a:rPr>
              <a:t>1. Menulis rumus dengan mengetikkan angka langsung</a:t>
            </a:r>
          </a:p>
          <a:p>
            <a:pPr marL="514350" indent="-514350" algn="just"/>
            <a:r>
              <a:rPr lang="id-ID" sz="2800" dirty="0" smtClean="0">
                <a:latin typeface="+mj-lt"/>
              </a:rPr>
              <a:t>     a.  Letakkan penunjuk sel pada sel tempat hasil rumus akan</a:t>
            </a:r>
          </a:p>
          <a:p>
            <a:r>
              <a:rPr lang="id-ID" sz="2800" dirty="0" smtClean="0">
                <a:latin typeface="+mj-lt"/>
              </a:rPr>
              <a:t>          ditampilkan (pada contoh diatas sel C6)</a:t>
            </a:r>
          </a:p>
          <a:p>
            <a:pPr algn="just"/>
            <a:r>
              <a:rPr lang="id-ID" sz="2800" dirty="0" smtClean="0">
                <a:latin typeface="+mj-lt"/>
              </a:rPr>
              <a:t>     </a:t>
            </a:r>
            <a:r>
              <a:rPr lang="nn-NO" sz="2800" dirty="0" smtClean="0">
                <a:latin typeface="+mj-lt"/>
              </a:rPr>
              <a:t>b. </a:t>
            </a:r>
            <a:r>
              <a:rPr lang="id-ID" sz="2800" dirty="0" smtClean="0">
                <a:latin typeface="+mj-lt"/>
              </a:rPr>
              <a:t> </a:t>
            </a:r>
            <a:r>
              <a:rPr lang="nn-NO" sz="2800" dirty="0" smtClean="0">
                <a:latin typeface="+mj-lt"/>
              </a:rPr>
              <a:t>Pada formula bar, ketikkan = 5000000+3500000, lalu tekan</a:t>
            </a:r>
            <a:r>
              <a:rPr lang="id-ID" sz="2800" dirty="0" smtClean="0">
                <a:latin typeface="+mj-lt"/>
              </a:rPr>
              <a:t>  </a:t>
            </a:r>
          </a:p>
          <a:p>
            <a:pPr algn="just"/>
            <a:r>
              <a:rPr lang="id-ID" sz="2800" dirty="0" smtClean="0">
                <a:latin typeface="+mj-lt"/>
              </a:rPr>
              <a:t>          tombol enter.</a:t>
            </a:r>
          </a:p>
          <a:p>
            <a:pPr algn="just"/>
            <a:r>
              <a:rPr lang="id-ID" sz="2800" dirty="0" smtClean="0">
                <a:latin typeface="+mj-lt"/>
              </a:rPr>
              <a:t>Menulis rumus dengan cara ini cukup mudah kalau rumusnya sederhana</a:t>
            </a:r>
            <a:r>
              <a:rPr lang="nn-NO" sz="2800" dirty="0" smtClean="0">
                <a:latin typeface="+mj-lt"/>
              </a:rPr>
              <a:t>dan pendek serta angkanya tetap.</a:t>
            </a:r>
            <a:endParaRPr kumimoji="0" lang="id-ID" sz="2800" b="0" i="0" u="none" strike="noStrike" kern="1200" cap="none" spc="0" normalizeH="0" baseline="0" noProof="0" dirty="0">
              <a:ln>
                <a:noFill/>
              </a:ln>
              <a:solidFill>
                <a:schemeClr val="tx1"/>
              </a:solidFill>
              <a:effectLst/>
              <a:uLnTx/>
              <a:uFillTx/>
              <a:latin typeface="+mj-lt"/>
              <a:ea typeface="+mn-ea"/>
              <a:cs typeface="+mn-cs"/>
            </a:endParaRPr>
          </a:p>
        </p:txBody>
      </p:sp>
      <p:sp>
        <p:nvSpPr>
          <p:cNvPr id="6" name="Text Placeholder 4"/>
          <p:cNvSpPr txBox="1">
            <a:spLocks/>
          </p:cNvSpPr>
          <p:nvPr/>
        </p:nvSpPr>
        <p:spPr>
          <a:xfrm>
            <a:off x="0" y="3929042"/>
            <a:ext cx="9144000" cy="2928958"/>
          </a:xfrm>
          <a:prstGeom prst="rect">
            <a:avLst/>
          </a:prstGeom>
        </p:spPr>
        <p:txBody>
          <a:bodyPr>
            <a:normAutofit fontScale="92500"/>
          </a:bodyPr>
          <a:lstStyle/>
          <a:p>
            <a:r>
              <a:rPr lang="fi-FI" sz="2800" dirty="0" smtClean="0">
                <a:latin typeface="+mj-lt"/>
              </a:rPr>
              <a:t>2. Menulis rumus dengan menggunakan alamat sel</a:t>
            </a:r>
          </a:p>
          <a:p>
            <a:r>
              <a:rPr lang="id-ID" sz="2800" dirty="0" smtClean="0">
                <a:latin typeface="+mj-lt"/>
              </a:rPr>
              <a:t>     a. Letakkan penunjuk sel pada sel tempat hasil rumus ditampil-</a:t>
            </a:r>
          </a:p>
          <a:p>
            <a:r>
              <a:rPr lang="id-ID" sz="2800" dirty="0" smtClean="0">
                <a:latin typeface="+mj-lt"/>
              </a:rPr>
              <a:t>         kan (sel C6 misalnya)</a:t>
            </a:r>
          </a:p>
          <a:p>
            <a:r>
              <a:rPr lang="id-ID" sz="2800" dirty="0" smtClean="0">
                <a:latin typeface="+mj-lt"/>
              </a:rPr>
              <a:t>     b. Pada formula bar, ketikkan = C4+C5, lalu tekan tombol enter.</a:t>
            </a:r>
          </a:p>
          <a:p>
            <a:r>
              <a:rPr lang="id-ID" sz="2800" dirty="0" smtClean="0">
                <a:latin typeface="+mj-lt"/>
              </a:rPr>
              <a:t>Menulis rumus dengan cara ini sangat bermanfaat jika datanya seringberubah.</a:t>
            </a:r>
            <a:endParaRPr kumimoji="0" lang="id-ID" sz="28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transition spd="med">
    <p:checke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a:spLocks/>
          </p:cNvSpPr>
          <p:nvPr/>
        </p:nvSpPr>
        <p:spPr>
          <a:xfrm>
            <a:off x="0" y="857232"/>
            <a:ext cx="9144000" cy="2928958"/>
          </a:xfrm>
          <a:prstGeom prst="rect">
            <a:avLst/>
          </a:prstGeom>
        </p:spPr>
        <p:txBody>
          <a:bodyPr>
            <a:normAutofit/>
          </a:bodyPr>
          <a:lstStyle/>
          <a:p>
            <a:pPr algn="just"/>
            <a:endParaRPr kumimoji="0" lang="id-ID" sz="2800" b="0" i="0" u="none" strike="noStrike" kern="1200" cap="none" spc="0" normalizeH="0" baseline="0" noProof="0" dirty="0">
              <a:ln>
                <a:noFill/>
              </a:ln>
              <a:solidFill>
                <a:schemeClr val="tx1"/>
              </a:solidFill>
              <a:effectLst/>
              <a:uLnTx/>
              <a:uFillTx/>
              <a:latin typeface="+mj-lt"/>
              <a:ea typeface="+mn-ea"/>
              <a:cs typeface="+mn-cs"/>
            </a:endParaRPr>
          </a:p>
        </p:txBody>
      </p:sp>
      <p:sp>
        <p:nvSpPr>
          <p:cNvPr id="6" name="Text Placeholder 4"/>
          <p:cNvSpPr txBox="1">
            <a:spLocks/>
          </p:cNvSpPr>
          <p:nvPr/>
        </p:nvSpPr>
        <p:spPr>
          <a:xfrm>
            <a:off x="0" y="928670"/>
            <a:ext cx="9144000" cy="3714752"/>
          </a:xfrm>
          <a:prstGeom prst="rect">
            <a:avLst/>
          </a:prstGeom>
        </p:spPr>
        <p:txBody>
          <a:bodyPr>
            <a:normAutofit/>
          </a:bodyPr>
          <a:lstStyle/>
          <a:p>
            <a:r>
              <a:rPr lang="id-ID" sz="2600" dirty="0" smtClean="0">
                <a:latin typeface="+mj-lt"/>
              </a:rPr>
              <a:t>3. Menulis rumus dengan bantuan mouse</a:t>
            </a:r>
          </a:p>
          <a:p>
            <a:pPr algn="just"/>
            <a:r>
              <a:rPr lang="id-ID" sz="2600" dirty="0" smtClean="0">
                <a:latin typeface="+mj-lt"/>
              </a:rPr>
              <a:t>    a. Letakkan penunjuk sel pada sel tempat hasil rumus akan di-</a:t>
            </a:r>
          </a:p>
          <a:p>
            <a:pPr algn="just"/>
            <a:r>
              <a:rPr lang="id-ID" sz="2600" dirty="0" smtClean="0">
                <a:latin typeface="+mj-lt"/>
              </a:rPr>
              <a:t>         tampilkan (pada contoh diatas sel C6)</a:t>
            </a:r>
          </a:p>
          <a:p>
            <a:r>
              <a:rPr lang="id-ID" sz="2600" dirty="0" smtClean="0">
                <a:latin typeface="+mj-lt"/>
              </a:rPr>
              <a:t>    </a:t>
            </a:r>
            <a:r>
              <a:rPr lang="fi-FI" sz="2600" dirty="0" smtClean="0">
                <a:latin typeface="+mj-lt"/>
              </a:rPr>
              <a:t>b. ketikkan = , kemudian pilih dan klik sel C4</a:t>
            </a:r>
          </a:p>
          <a:p>
            <a:r>
              <a:rPr lang="id-ID" sz="2600" dirty="0" smtClean="0">
                <a:latin typeface="+mj-lt"/>
              </a:rPr>
              <a:t>    c. Ketik +, kemudian pilih dan klik sel C5</a:t>
            </a:r>
          </a:p>
          <a:p>
            <a:r>
              <a:rPr lang="id-ID" sz="2600" dirty="0" smtClean="0">
                <a:latin typeface="+mj-lt"/>
              </a:rPr>
              <a:t>    d. Tekan tombol enter</a:t>
            </a:r>
          </a:p>
          <a:p>
            <a:pPr algn="just"/>
            <a:r>
              <a:rPr lang="id-ID" sz="2600" dirty="0" smtClean="0">
                <a:latin typeface="+mj-lt"/>
              </a:rPr>
              <a:t>Menulis rumus dengan cara ini sangat dianjurkan karena memperkecil </a:t>
            </a:r>
            <a:r>
              <a:rPr lang="fi-FI" sz="2600" dirty="0" smtClean="0">
                <a:latin typeface="+mj-lt"/>
              </a:rPr>
              <a:t>kemungkinan salah ketik alamt sel.</a:t>
            </a:r>
            <a:endParaRPr lang="id-ID" sz="2600" dirty="0">
              <a:latin typeface="+mj-lt"/>
            </a:endParaRPr>
          </a:p>
        </p:txBody>
      </p:sp>
    </p:spTree>
  </p:cSld>
  <p:clrMapOvr>
    <a:masterClrMapping/>
  </p:clrMapOvr>
  <p:transition spd="med">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r>
              <a:rPr lang="id-ID" b="1" dirty="0" smtClean="0"/>
              <a:t>Menggunakan Fungsi</a:t>
            </a:r>
            <a:endParaRPr lang="id-ID" dirty="0"/>
          </a:p>
        </p:txBody>
      </p:sp>
      <p:sp>
        <p:nvSpPr>
          <p:cNvPr id="4" name="Text Placeholder 4"/>
          <p:cNvSpPr txBox="1">
            <a:spLocks/>
          </p:cNvSpPr>
          <p:nvPr/>
        </p:nvSpPr>
        <p:spPr>
          <a:xfrm>
            <a:off x="0" y="1428736"/>
            <a:ext cx="9144000" cy="785818"/>
          </a:xfrm>
          <a:prstGeom prst="rect">
            <a:avLst/>
          </a:prstGeom>
        </p:spPr>
        <p:txBody>
          <a:bodyPr>
            <a:normAutofit fontScale="92500" lnSpcReduction="20000"/>
          </a:bodyPr>
          <a:lstStyle/>
          <a:p>
            <a:r>
              <a:rPr lang="id-ID" sz="2800" dirty="0" smtClean="0">
                <a:latin typeface="+mj-lt"/>
              </a:rPr>
              <a:t>Fungsi sebenarnya adalah rumus yang sudah disediakan oleh Excel 2000, yang akan membantu dalam proses perhitungan.</a:t>
            </a:r>
            <a:endParaRPr lang="id-ID" sz="2600" dirty="0">
              <a:latin typeface="+mj-lt"/>
            </a:endParaRPr>
          </a:p>
        </p:txBody>
      </p:sp>
      <p:sp>
        <p:nvSpPr>
          <p:cNvPr id="5" name="Text Placeholder 4"/>
          <p:cNvSpPr txBox="1">
            <a:spLocks/>
          </p:cNvSpPr>
          <p:nvPr/>
        </p:nvSpPr>
        <p:spPr>
          <a:xfrm>
            <a:off x="0" y="2214554"/>
            <a:ext cx="9144000" cy="428628"/>
          </a:xfrm>
          <a:prstGeom prst="rect">
            <a:avLst/>
          </a:prstGeom>
        </p:spPr>
        <p:txBody>
          <a:bodyPr>
            <a:normAutofit fontScale="92500" lnSpcReduction="20000"/>
          </a:bodyPr>
          <a:lstStyle/>
          <a:p>
            <a:r>
              <a:rPr lang="id-ID" sz="2800" dirty="0" smtClean="0">
                <a:latin typeface="+mj-lt"/>
              </a:rPr>
              <a:t>Cara menulis fungsi</a:t>
            </a:r>
            <a:endParaRPr lang="id-ID" sz="2600" dirty="0">
              <a:latin typeface="+mj-lt"/>
            </a:endParaRPr>
          </a:p>
        </p:txBody>
      </p:sp>
      <p:sp>
        <p:nvSpPr>
          <p:cNvPr id="6" name="Text Placeholder 4"/>
          <p:cNvSpPr txBox="1">
            <a:spLocks/>
          </p:cNvSpPr>
          <p:nvPr/>
        </p:nvSpPr>
        <p:spPr>
          <a:xfrm>
            <a:off x="0" y="2786058"/>
            <a:ext cx="9144000" cy="2714644"/>
          </a:xfrm>
          <a:prstGeom prst="rect">
            <a:avLst/>
          </a:prstGeom>
        </p:spPr>
        <p:txBody>
          <a:bodyPr>
            <a:normAutofit fontScale="92500" lnSpcReduction="10000"/>
          </a:bodyPr>
          <a:lstStyle/>
          <a:p>
            <a:r>
              <a:rPr lang="id-ID" sz="2800" dirty="0" smtClean="0">
                <a:latin typeface="+mj-lt"/>
              </a:rPr>
              <a:t>1. Menulis fungsi secara langsung (manual)</a:t>
            </a:r>
          </a:p>
          <a:p>
            <a:r>
              <a:rPr lang="id-ID" sz="2800" dirty="0" smtClean="0">
                <a:latin typeface="+mj-lt"/>
              </a:rPr>
              <a:t>     a. Letakkan penunjuk sel pada sel tempat hasil fungsi akan      </a:t>
            </a:r>
          </a:p>
          <a:p>
            <a:r>
              <a:rPr lang="id-ID" sz="2800" dirty="0" smtClean="0">
                <a:latin typeface="+mj-lt"/>
              </a:rPr>
              <a:t>        ditampilkan </a:t>
            </a:r>
            <a:r>
              <a:rPr lang="pt-BR" sz="2800" dirty="0" smtClean="0">
                <a:latin typeface="+mj-lt"/>
              </a:rPr>
              <a:t>(pada contoh diatas sel C6)</a:t>
            </a:r>
          </a:p>
          <a:p>
            <a:r>
              <a:rPr lang="id-ID" sz="2800" dirty="0" smtClean="0">
                <a:latin typeface="+mj-lt"/>
              </a:rPr>
              <a:t>    b. Ketikkan =SUM(C4:C5)</a:t>
            </a:r>
          </a:p>
          <a:p>
            <a:r>
              <a:rPr lang="id-ID" sz="2800" dirty="0" smtClean="0">
                <a:latin typeface="+mj-lt"/>
              </a:rPr>
              <a:t>    c. Tekan tombol enter untuk memprosesnya. </a:t>
            </a:r>
          </a:p>
          <a:p>
            <a:r>
              <a:rPr lang="id-ID" sz="2800" dirty="0" smtClean="0">
                <a:latin typeface="+mj-lt"/>
              </a:rPr>
              <a:t>Catt. SUM(C4:C5), SUM adalah fungsi untuk penjumlahan dan</a:t>
            </a:r>
          </a:p>
          <a:p>
            <a:r>
              <a:rPr lang="id-ID" sz="2800" dirty="0" smtClean="0">
                <a:latin typeface="+mj-lt"/>
              </a:rPr>
              <a:t>         (C4:C5)adalah argumen berupa alamat sel.</a:t>
            </a:r>
            <a:endParaRPr lang="id-ID" sz="2600" dirty="0">
              <a:latin typeface="+mj-lt"/>
            </a:endParaRPr>
          </a:p>
        </p:txBody>
      </p:sp>
    </p:spTree>
  </p:cSld>
  <p:clrMapOvr>
    <a:masterClrMapping/>
  </p:clrMapOvr>
  <p:transition spd="med">
    <p:comb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a:spLocks/>
          </p:cNvSpPr>
          <p:nvPr/>
        </p:nvSpPr>
        <p:spPr>
          <a:xfrm>
            <a:off x="0" y="0"/>
            <a:ext cx="9144000" cy="2500330"/>
          </a:xfrm>
          <a:prstGeom prst="rect">
            <a:avLst/>
          </a:prstGeom>
        </p:spPr>
        <p:txBody>
          <a:bodyPr>
            <a:normAutofit fontScale="92500"/>
          </a:bodyPr>
          <a:lstStyle/>
          <a:p>
            <a:r>
              <a:rPr lang="id-ID" sz="2800" dirty="0" smtClean="0">
                <a:latin typeface="+mj-lt"/>
              </a:rPr>
              <a:t>2. Menulis fungsi dengan memanfaatkan Paste Function</a:t>
            </a:r>
          </a:p>
          <a:p>
            <a:pPr algn="just"/>
            <a:r>
              <a:rPr lang="id-ID" sz="2800" dirty="0" smtClean="0">
                <a:latin typeface="+mj-lt"/>
              </a:rPr>
              <a:t>	Paste Function adalah salah satu cara untuk menulis fungsi yang disediakan </a:t>
            </a:r>
            <a:r>
              <a:rPr lang="it-IT" sz="2800" dirty="0" smtClean="0">
                <a:latin typeface="+mj-lt"/>
              </a:rPr>
              <a:t>oleh Excel 2000, dimana kita dipandu untuk menulis fungsi beserta</a:t>
            </a:r>
            <a:r>
              <a:rPr lang="id-ID" sz="2800" dirty="0" smtClean="0">
                <a:latin typeface="+mj-lt"/>
              </a:rPr>
              <a:t> argumennya, sehingga kesalahan dalam pengetikkan fungsi dan argumennya </a:t>
            </a:r>
            <a:r>
              <a:rPr lang="sv-SE" sz="2800" dirty="0" smtClean="0">
                <a:latin typeface="+mj-lt"/>
              </a:rPr>
              <a:t>dapat terhindar. Untuk menggunakan fasilitas ini, ikuti langkah</a:t>
            </a:r>
            <a:r>
              <a:rPr lang="id-ID" sz="2800" dirty="0" smtClean="0">
                <a:latin typeface="+mj-lt"/>
              </a:rPr>
              <a:t> </a:t>
            </a:r>
            <a:r>
              <a:rPr lang="sv-SE" sz="2800" dirty="0" smtClean="0">
                <a:latin typeface="+mj-lt"/>
              </a:rPr>
              <a:t>langkah</a:t>
            </a:r>
            <a:r>
              <a:rPr lang="id-ID" sz="2800" dirty="0" smtClean="0">
                <a:latin typeface="+mj-lt"/>
              </a:rPr>
              <a:t> berikut ;</a:t>
            </a:r>
            <a:endParaRPr lang="id-ID" sz="2600" dirty="0">
              <a:latin typeface="+mj-lt"/>
            </a:endParaRPr>
          </a:p>
        </p:txBody>
      </p:sp>
      <p:sp>
        <p:nvSpPr>
          <p:cNvPr id="5" name="Text Placeholder 4"/>
          <p:cNvSpPr txBox="1">
            <a:spLocks/>
          </p:cNvSpPr>
          <p:nvPr/>
        </p:nvSpPr>
        <p:spPr>
          <a:xfrm>
            <a:off x="0" y="2357430"/>
            <a:ext cx="9144000" cy="1785950"/>
          </a:xfrm>
          <a:prstGeom prst="rect">
            <a:avLst/>
          </a:prstGeom>
        </p:spPr>
        <p:txBody>
          <a:bodyPr>
            <a:normAutofit fontScale="92500" lnSpcReduction="20000"/>
          </a:bodyPr>
          <a:lstStyle/>
          <a:p>
            <a:pPr marL="514350" indent="-514350">
              <a:buFont typeface="+mj-lt"/>
              <a:buAutoNum type="alphaLcPeriod"/>
            </a:pPr>
            <a:r>
              <a:rPr lang="id-ID" sz="2800" dirty="0" smtClean="0">
                <a:latin typeface="+mj-lt"/>
              </a:rPr>
              <a:t>Letakkan penunjuk sel pada sel tempat hasil fungsi akan ditampilkan </a:t>
            </a:r>
            <a:r>
              <a:rPr lang="pt-BR" sz="2800" dirty="0" smtClean="0">
                <a:latin typeface="+mj-lt"/>
              </a:rPr>
              <a:t>(pada contoh diatas, sel C6)</a:t>
            </a:r>
            <a:endParaRPr lang="id-ID" sz="2800" dirty="0" smtClean="0">
              <a:latin typeface="+mj-lt"/>
            </a:endParaRPr>
          </a:p>
          <a:p>
            <a:pPr marL="514350" indent="-514350">
              <a:buFont typeface="+mj-lt"/>
              <a:buAutoNum type="alphaLcPeriod"/>
            </a:pPr>
            <a:r>
              <a:rPr lang="id-ID" sz="2800" dirty="0" smtClean="0">
                <a:latin typeface="+mj-lt"/>
              </a:rPr>
              <a:t>Pilih dan Klik menu Insert, Function atau klik icon paste function yang terdapat pada toolbar standar. Maka akan tampil kotak dialog berikut ;</a:t>
            </a:r>
            <a:endParaRPr lang="id-ID" sz="2600" dirty="0">
              <a:latin typeface="+mj-lt"/>
            </a:endParaRPr>
          </a:p>
        </p:txBody>
      </p:sp>
      <p:pic>
        <p:nvPicPr>
          <p:cNvPr id="7170" name="Picture 2"/>
          <p:cNvPicPr>
            <a:picLocks noChangeAspect="1" noChangeArrowheads="1"/>
          </p:cNvPicPr>
          <p:nvPr/>
        </p:nvPicPr>
        <p:blipFill>
          <a:blip r:embed="rId2" cstate="print"/>
          <a:srcRect/>
          <a:stretch>
            <a:fillRect/>
          </a:stretch>
        </p:blipFill>
        <p:spPr bwMode="auto">
          <a:xfrm>
            <a:off x="785786" y="4000504"/>
            <a:ext cx="7429552" cy="2857496"/>
          </a:xfrm>
          <a:prstGeom prst="rect">
            <a:avLst/>
          </a:prstGeom>
          <a:noFill/>
          <a:ln w="9525">
            <a:noFill/>
            <a:miter lim="800000"/>
            <a:headEnd/>
            <a:tailEnd/>
          </a:ln>
          <a:effectLst/>
        </p:spPr>
      </p:pic>
    </p:spTree>
  </p:cSld>
  <p:clrMapOvr>
    <a:masterClrMapping/>
  </p:clrMapOvr>
  <p:transition spd="med">
    <p:spli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a:spLocks/>
          </p:cNvSpPr>
          <p:nvPr/>
        </p:nvSpPr>
        <p:spPr>
          <a:xfrm>
            <a:off x="0" y="0"/>
            <a:ext cx="9144000" cy="3786190"/>
          </a:xfrm>
          <a:prstGeom prst="rect">
            <a:avLst/>
          </a:prstGeom>
        </p:spPr>
        <p:txBody>
          <a:bodyPr>
            <a:normAutofit fontScale="92500" lnSpcReduction="10000"/>
          </a:bodyPr>
          <a:lstStyle/>
          <a:p>
            <a:pPr marL="514350" indent="-514350" algn="just">
              <a:buFont typeface="+mj-lt"/>
              <a:buAutoNum type="alphaLcPeriod" startAt="3"/>
            </a:pPr>
            <a:r>
              <a:rPr lang="id-ID" sz="2800" dirty="0" smtClean="0">
                <a:latin typeface="+mj-lt"/>
              </a:rPr>
              <a:t>Pada daftar pilihan Function category, pilih dan klik Math &amp; Trig, maka dibagian Function name akan muncul daftar fungsi matematika dan trigonometri yang disediakan Excel 2000.</a:t>
            </a:r>
          </a:p>
          <a:p>
            <a:pPr marL="514350" indent="-514350" algn="just">
              <a:buFont typeface="+mj-lt"/>
              <a:buAutoNum type="alphaLcPeriod" startAt="3"/>
            </a:pPr>
            <a:r>
              <a:rPr lang="id-ID" sz="2800" dirty="0" smtClean="0">
                <a:latin typeface="+mj-lt"/>
              </a:rPr>
              <a:t>Pilih dan Klik fungsi SUM karena kita akan menggunakan fungsi ini </a:t>
            </a:r>
            <a:r>
              <a:rPr lang="sv-SE" sz="2800" dirty="0" smtClean="0">
                <a:latin typeface="+mj-lt"/>
              </a:rPr>
              <a:t>untuk menjumlahkan. Pada bagian bawah dari daftar pilihan tersebut</a:t>
            </a:r>
            <a:r>
              <a:rPr lang="id-ID" sz="2800" dirty="0" smtClean="0">
                <a:latin typeface="+mj-lt"/>
              </a:rPr>
              <a:t> ditampilkan sintak penulisan dari fungsi yang dipilih. Seperti diatas, aturan penulisan fungsi SUM adalah SUM(number1,number2,…).</a:t>
            </a:r>
          </a:p>
          <a:p>
            <a:pPr marL="514350" indent="-514350" algn="just">
              <a:buFont typeface="+mj-lt"/>
              <a:buAutoNum type="alphaLcPeriod" startAt="3"/>
            </a:pPr>
            <a:r>
              <a:rPr lang="sv-SE" sz="2800" dirty="0" smtClean="0">
                <a:latin typeface="+mj-lt"/>
              </a:rPr>
              <a:t>Klik OK sebagai tanda persetujuan, berikutnya akan tampil kotak</a:t>
            </a:r>
            <a:r>
              <a:rPr lang="id-ID" sz="2800" dirty="0" smtClean="0">
                <a:latin typeface="+mj-lt"/>
              </a:rPr>
              <a:t> pengisian argumen dari fungsi, seperti berikut ;</a:t>
            </a:r>
            <a:endParaRPr lang="id-ID" sz="2600" dirty="0">
              <a:latin typeface="+mj-lt"/>
            </a:endParaRPr>
          </a:p>
        </p:txBody>
      </p:sp>
      <p:pic>
        <p:nvPicPr>
          <p:cNvPr id="8194" name="Picture 2"/>
          <p:cNvPicPr>
            <a:picLocks noChangeAspect="1" noChangeArrowheads="1"/>
          </p:cNvPicPr>
          <p:nvPr/>
        </p:nvPicPr>
        <p:blipFill>
          <a:blip r:embed="rId2" cstate="print"/>
          <a:srcRect/>
          <a:stretch>
            <a:fillRect/>
          </a:stretch>
        </p:blipFill>
        <p:spPr bwMode="auto">
          <a:xfrm>
            <a:off x="1000100" y="3714752"/>
            <a:ext cx="7215238" cy="2928982"/>
          </a:xfrm>
          <a:prstGeom prst="rect">
            <a:avLst/>
          </a:prstGeom>
          <a:noFill/>
          <a:ln w="9525">
            <a:noFill/>
            <a:miter lim="800000"/>
            <a:headEnd/>
            <a:tailEnd/>
          </a:ln>
          <a:effectLst/>
        </p:spPr>
      </p:pic>
    </p:spTree>
  </p:cSld>
  <p:clrMapOvr>
    <a:masterClrMapping/>
  </p:clrMapOvr>
  <p:transition spd="med">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530352" y="857232"/>
            <a:ext cx="7772400" cy="714380"/>
          </a:xfrm>
        </p:spPr>
        <p:txBody>
          <a:bodyPr/>
          <a:lstStyle/>
          <a:p>
            <a:r>
              <a:rPr lang="id-ID" dirty="0" smtClean="0"/>
              <a:t>Memulai Excel</a:t>
            </a:r>
            <a:endParaRPr lang="id-ID" dirty="0"/>
          </a:p>
        </p:txBody>
      </p:sp>
      <p:sp>
        <p:nvSpPr>
          <p:cNvPr id="16" name="Text Placeholder 15"/>
          <p:cNvSpPr>
            <a:spLocks noGrp="1"/>
          </p:cNvSpPr>
          <p:nvPr>
            <p:ph type="body" idx="1"/>
          </p:nvPr>
        </p:nvSpPr>
        <p:spPr>
          <a:xfrm>
            <a:off x="530352" y="1857364"/>
            <a:ext cx="7772400" cy="4500594"/>
          </a:xfrm>
        </p:spPr>
        <p:txBody>
          <a:bodyPr>
            <a:normAutofit/>
          </a:bodyPr>
          <a:lstStyle/>
          <a:p>
            <a:pPr marL="457200" indent="-457200">
              <a:buFont typeface="+mj-lt"/>
              <a:buAutoNum type="arabicPeriod"/>
            </a:pPr>
            <a:r>
              <a:rPr lang="id-ID" sz="2800" dirty="0" smtClean="0"/>
              <a:t>Aktifkan Komputer terlebih dahulu.</a:t>
            </a:r>
          </a:p>
          <a:p>
            <a:pPr marL="457200" indent="-457200">
              <a:buFont typeface="+mj-lt"/>
              <a:buAutoNum type="arabicPeriod"/>
            </a:pPr>
            <a:r>
              <a:rPr lang="id-ID" sz="2800" dirty="0" smtClean="0"/>
              <a:t>Klik tombol Start yang ada pada batang taskbar.</a:t>
            </a:r>
          </a:p>
          <a:p>
            <a:pPr marL="457200" indent="-457200">
              <a:buFont typeface="+mj-lt"/>
              <a:buAutoNum type="arabicPeriod"/>
            </a:pPr>
            <a:r>
              <a:rPr lang="id-ID" sz="2800" dirty="0" smtClean="0"/>
              <a:t>Muncul sejumlah menu, pilih Program.</a:t>
            </a:r>
          </a:p>
          <a:p>
            <a:pPr marL="457200" indent="-457200">
              <a:buFont typeface="+mj-lt"/>
              <a:buAutoNum type="arabicPeriod"/>
            </a:pPr>
            <a:r>
              <a:rPr lang="id-ID" sz="2800" dirty="0" smtClean="0"/>
              <a:t>Klik Microsoft Excel</a:t>
            </a:r>
          </a:p>
          <a:p>
            <a:pPr marL="457200" indent="-457200">
              <a:buFont typeface="+mj-lt"/>
              <a:buAutoNum type="arabicPeriod"/>
            </a:pPr>
            <a:r>
              <a:rPr lang="id-ID" sz="2800" dirty="0" smtClean="0"/>
              <a:t>Tunggu hingga tampil layar Excel yang masih kosong. </a:t>
            </a:r>
          </a:p>
          <a:p>
            <a:pPr marL="457200" indent="-457200">
              <a:buFont typeface="+mj-lt"/>
              <a:buAutoNum type="arabicPeriod"/>
            </a:pPr>
            <a:r>
              <a:rPr lang="id-ID" sz="2800" dirty="0" smtClean="0"/>
              <a:t>Microsoft Excel siap untuk digunakan</a:t>
            </a:r>
            <a:endParaRPr lang="id-ID" sz="2800" dirty="0"/>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20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20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fade">
                                      <p:cBhvr>
                                        <p:cTn id="17" dur="2000"/>
                                        <p:tgtEl>
                                          <p:spTgt spid="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xEl>
                                              <p:pRg st="3" end="3"/>
                                            </p:txEl>
                                          </p:spTgt>
                                        </p:tgtEl>
                                        <p:attrNameLst>
                                          <p:attrName>style.visibility</p:attrName>
                                        </p:attrNameLst>
                                      </p:cBhvr>
                                      <p:to>
                                        <p:strVal val="visible"/>
                                      </p:to>
                                    </p:set>
                                    <p:animEffect transition="in" filter="fade">
                                      <p:cBhvr>
                                        <p:cTn id="22" dur="2000"/>
                                        <p:tgtEl>
                                          <p:spTgt spid="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xEl>
                                              <p:pRg st="4" end="4"/>
                                            </p:txEl>
                                          </p:spTgt>
                                        </p:tgtEl>
                                        <p:attrNameLst>
                                          <p:attrName>style.visibility</p:attrName>
                                        </p:attrNameLst>
                                      </p:cBhvr>
                                      <p:to>
                                        <p:strVal val="visible"/>
                                      </p:to>
                                    </p:set>
                                    <p:animEffect transition="in" filter="fade">
                                      <p:cBhvr>
                                        <p:cTn id="27" dur="2000"/>
                                        <p:tgtEl>
                                          <p:spTgt spid="1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xEl>
                                              <p:pRg st="5" end="5"/>
                                            </p:txEl>
                                          </p:spTgt>
                                        </p:tgtEl>
                                        <p:attrNameLst>
                                          <p:attrName>style.visibility</p:attrName>
                                        </p:attrNameLst>
                                      </p:cBhvr>
                                      <p:to>
                                        <p:strVal val="visible"/>
                                      </p:to>
                                    </p:set>
                                    <p:animEffect transition="in" filter="fade">
                                      <p:cBhvr>
                                        <p:cTn id="32" dur="20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a:spLocks/>
          </p:cNvSpPr>
          <p:nvPr/>
        </p:nvSpPr>
        <p:spPr>
          <a:xfrm>
            <a:off x="0" y="1142984"/>
            <a:ext cx="9144000" cy="3143272"/>
          </a:xfrm>
          <a:prstGeom prst="rect">
            <a:avLst/>
          </a:prstGeom>
        </p:spPr>
        <p:txBody>
          <a:bodyPr>
            <a:normAutofit fontScale="92500" lnSpcReduction="10000"/>
          </a:bodyPr>
          <a:lstStyle/>
          <a:p>
            <a:pPr marL="514350" indent="-514350" algn="just">
              <a:buFont typeface="+mj-lt"/>
              <a:buAutoNum type="alphaLcPeriod" startAt="6"/>
            </a:pPr>
            <a:r>
              <a:rPr lang="nn-NO" sz="2800" dirty="0" smtClean="0">
                <a:latin typeface="+mj-lt"/>
              </a:rPr>
              <a:t>Pada kotak isian Number1, tentukan range data yang akan dijumlah,</a:t>
            </a:r>
            <a:r>
              <a:rPr lang="id-ID" sz="2800" dirty="0" smtClean="0">
                <a:latin typeface="+mj-lt"/>
              </a:rPr>
              <a:t> dalam hal ini kita isikan range C4:C5. Kalau masih ada range yang lain, maka dapat diisikan pada daftar isian number2. Saran : Dalam pengisian range ini sebaiknya menggunakan tombol pemilihan range yang terdapat disebelah kanan kotak isian.</a:t>
            </a:r>
          </a:p>
          <a:p>
            <a:pPr marL="514350" indent="-514350" algn="just">
              <a:buFont typeface="+mj-lt"/>
              <a:buAutoNum type="alphaLcPeriod" startAt="6"/>
            </a:pPr>
            <a:r>
              <a:rPr lang="id-ID" sz="2800" dirty="0" smtClean="0">
                <a:latin typeface="+mj-lt"/>
              </a:rPr>
              <a:t>Klik OK jika argumen yang dimasukan telah benar. Maka hasilnya akan ditampilkan pada sel yang dipilih tadi. (sel C6)</a:t>
            </a:r>
            <a:endParaRPr lang="id-ID" sz="2600" dirty="0">
              <a:latin typeface="+mj-lt"/>
            </a:endParaRPr>
          </a:p>
        </p:txBody>
      </p:sp>
    </p:spTree>
  </p:cSld>
  <p:clrMapOvr>
    <a:masterClrMapping/>
  </p:clrMapOvr>
  <p:transition spd="med">
    <p:comb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796086"/>
          </a:xfrm>
        </p:spPr>
        <p:txBody>
          <a:bodyPr>
            <a:noAutofit/>
          </a:bodyPr>
          <a:lstStyle/>
          <a:p>
            <a:r>
              <a:rPr lang="id-ID" sz="4000" b="1" dirty="0" smtClean="0"/>
              <a:t>Mengenal Fungsi yang sering digunakan</a:t>
            </a:r>
            <a:endParaRPr lang="id-ID" sz="4000" dirty="0"/>
          </a:p>
        </p:txBody>
      </p:sp>
      <p:pic>
        <p:nvPicPr>
          <p:cNvPr id="9218" name="Picture 2"/>
          <p:cNvPicPr>
            <a:picLocks noGrp="1" noChangeAspect="1" noChangeArrowheads="1"/>
          </p:cNvPicPr>
          <p:nvPr>
            <p:ph idx="1"/>
          </p:nvPr>
        </p:nvPicPr>
        <p:blipFill>
          <a:blip r:embed="rId2" cstate="print"/>
          <a:srcRect/>
          <a:stretch>
            <a:fillRect/>
          </a:stretch>
        </p:blipFill>
        <p:spPr bwMode="auto">
          <a:xfrm>
            <a:off x="428596" y="1214422"/>
            <a:ext cx="8215370" cy="5143535"/>
          </a:xfrm>
          <a:prstGeom prst="rect">
            <a:avLst/>
          </a:prstGeom>
          <a:noFill/>
          <a:ln w="9525">
            <a:noFill/>
            <a:miter lim="800000"/>
            <a:headEnd/>
            <a:tailEnd/>
          </a:ln>
          <a:effectLst/>
        </p:spPr>
      </p:pic>
    </p:spTree>
  </p:cSld>
  <p:clrMapOvr>
    <a:masterClrMapping/>
  </p:clrMapOvr>
  <p:transition spd="med">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a:spLocks/>
          </p:cNvSpPr>
          <p:nvPr/>
        </p:nvSpPr>
        <p:spPr>
          <a:xfrm>
            <a:off x="0" y="928670"/>
            <a:ext cx="9144000" cy="5572164"/>
          </a:xfrm>
          <a:prstGeom prst="rect">
            <a:avLst/>
          </a:prstGeom>
        </p:spPr>
        <p:txBody>
          <a:bodyPr>
            <a:normAutofit/>
          </a:bodyPr>
          <a:lstStyle/>
          <a:p>
            <a:pPr marL="514350" indent="-514350"/>
            <a:endParaRPr lang="id-ID" sz="2600" dirty="0">
              <a:latin typeface="+mj-lt"/>
            </a:endParaRPr>
          </a:p>
        </p:txBody>
      </p:sp>
      <p:sp>
        <p:nvSpPr>
          <p:cNvPr id="6" name="Text Placeholder 4"/>
          <p:cNvSpPr txBox="1">
            <a:spLocks/>
          </p:cNvSpPr>
          <p:nvPr/>
        </p:nvSpPr>
        <p:spPr>
          <a:xfrm>
            <a:off x="0" y="1142984"/>
            <a:ext cx="9144000" cy="5715016"/>
          </a:xfrm>
          <a:prstGeom prst="rect">
            <a:avLst/>
          </a:prstGeom>
        </p:spPr>
        <p:txBody>
          <a:bodyPr>
            <a:normAutofit/>
          </a:bodyPr>
          <a:lstStyle/>
          <a:p>
            <a:pPr marL="514350" indent="-514350" algn="just">
              <a:buAutoNum type="arabicPeriod"/>
            </a:pPr>
            <a:r>
              <a:rPr lang="id-ID" sz="2800" dirty="0" smtClean="0"/>
              <a:t>Fungsi Average</a:t>
            </a:r>
            <a:endParaRPr lang="id-ID" sz="2800" dirty="0" smtClean="0">
              <a:latin typeface="+mj-lt"/>
            </a:endParaRPr>
          </a:p>
          <a:p>
            <a:pPr marL="514350" indent="-514350" algn="just">
              <a:buAutoNum type="arabicPeriod"/>
            </a:pPr>
            <a:r>
              <a:rPr lang="id-ID" sz="2800" dirty="0" smtClean="0"/>
              <a:t>Fungsi Logika IF</a:t>
            </a:r>
          </a:p>
          <a:p>
            <a:pPr marL="514350" indent="-514350" algn="just">
              <a:buAutoNum type="arabicPeriod"/>
            </a:pPr>
            <a:r>
              <a:rPr lang="id-ID" sz="2800" dirty="0" smtClean="0"/>
              <a:t>Fungsi Max</a:t>
            </a:r>
          </a:p>
          <a:p>
            <a:pPr marL="514350" indent="-514350" algn="just">
              <a:buAutoNum type="arabicPeriod"/>
            </a:pPr>
            <a:r>
              <a:rPr lang="id-ID" sz="2800" dirty="0" smtClean="0"/>
              <a:t>Fungsi Min</a:t>
            </a:r>
          </a:p>
          <a:p>
            <a:pPr marL="514350" indent="-514350" algn="just">
              <a:buAutoNum type="arabicPeriod"/>
            </a:pPr>
            <a:r>
              <a:rPr lang="id-ID" sz="2800" dirty="0" smtClean="0"/>
              <a:t>Fungsi Count</a:t>
            </a:r>
          </a:p>
          <a:p>
            <a:pPr marL="514350" indent="-514350" algn="just">
              <a:buAutoNum type="arabicPeriod"/>
            </a:pPr>
            <a:r>
              <a:rPr lang="id-ID" sz="2800" dirty="0" smtClean="0"/>
              <a:t>Fungsi Sum</a:t>
            </a:r>
          </a:p>
          <a:p>
            <a:pPr marL="514350" indent="-514350" algn="just">
              <a:buAutoNum type="arabicPeriod"/>
            </a:pPr>
            <a:r>
              <a:rPr lang="id-ID" sz="2800" dirty="0" smtClean="0"/>
              <a:t>Fungsi STDEV</a:t>
            </a:r>
          </a:p>
          <a:p>
            <a:pPr marL="514350" indent="-514350" algn="just">
              <a:buAutoNum type="arabicPeriod"/>
            </a:pPr>
            <a:r>
              <a:rPr lang="id-ID" sz="2800" dirty="0" smtClean="0"/>
              <a:t>Fungsi Var</a:t>
            </a:r>
          </a:p>
          <a:p>
            <a:pPr marL="514350" indent="-514350" algn="just">
              <a:buAutoNum type="arabicPeriod"/>
            </a:pPr>
            <a:r>
              <a:rPr lang="id-ID" sz="2800" dirty="0" smtClean="0"/>
              <a:t>Fungsi Left</a:t>
            </a:r>
          </a:p>
          <a:p>
            <a:pPr marL="514350" indent="-514350" algn="just">
              <a:buAutoNum type="arabicPeriod"/>
            </a:pPr>
            <a:r>
              <a:rPr lang="id-ID" sz="2800" dirty="0" smtClean="0"/>
              <a:t>Fungsi MID</a:t>
            </a:r>
          </a:p>
          <a:p>
            <a:pPr marL="514350" indent="-514350" algn="just">
              <a:buAutoNum type="arabicPeriod"/>
            </a:pPr>
            <a:r>
              <a:rPr lang="id-ID" sz="2800" dirty="0" smtClean="0"/>
              <a:t>Fungsi RIGHT</a:t>
            </a:r>
          </a:p>
          <a:p>
            <a:pPr marL="514350" indent="-514350" algn="just">
              <a:buAutoNum type="arabicPeriod"/>
            </a:pPr>
            <a:r>
              <a:rPr lang="id-ID" sz="2800" dirty="0" smtClean="0"/>
              <a:t>Fungsi HLOOKUP dan VLOOKUP</a:t>
            </a:r>
          </a:p>
          <a:p>
            <a:pPr marL="514350" indent="-514350" algn="just"/>
            <a:endParaRPr lang="id-ID" sz="2800" dirty="0" smtClean="0"/>
          </a:p>
          <a:p>
            <a:pPr marL="514350" indent="-514350" algn="just">
              <a:buAutoNum type="arabicPeriod"/>
            </a:pPr>
            <a:endParaRPr lang="id-ID" sz="2800" dirty="0" smtClean="0"/>
          </a:p>
          <a:p>
            <a:pPr marL="514350" indent="-514350" algn="just">
              <a:buAutoNum type="arabicPeriod"/>
            </a:pPr>
            <a:endParaRPr lang="id-ID" sz="2600" dirty="0">
              <a:latin typeface="+mj-lt"/>
            </a:endParaRP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2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20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20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20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fade">
                                      <p:cBhvr>
                                        <p:cTn id="52" dur="20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fade">
                                      <p:cBhvr>
                                        <p:cTn id="57" dur="20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fade">
                                      <p:cBhvr>
                                        <p:cTn id="62" dur="20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pPr algn="ctr"/>
            <a:r>
              <a:rPr lang="id-ID" b="1" dirty="0" smtClean="0"/>
              <a:t>Mengatur Tampilan</a:t>
            </a:r>
            <a:endParaRPr lang="id-ID" dirty="0"/>
          </a:p>
        </p:txBody>
      </p:sp>
      <p:sp>
        <p:nvSpPr>
          <p:cNvPr id="4" name="Text Placeholder 4"/>
          <p:cNvSpPr txBox="1">
            <a:spLocks/>
          </p:cNvSpPr>
          <p:nvPr/>
        </p:nvSpPr>
        <p:spPr>
          <a:xfrm>
            <a:off x="0" y="1357298"/>
            <a:ext cx="9144000" cy="2214578"/>
          </a:xfrm>
          <a:prstGeom prst="rect">
            <a:avLst/>
          </a:prstGeom>
        </p:spPr>
        <p:txBody>
          <a:bodyPr>
            <a:normAutofit lnSpcReduction="10000"/>
          </a:bodyPr>
          <a:lstStyle/>
          <a:p>
            <a:pPr algn="just"/>
            <a:r>
              <a:rPr lang="id-ID" sz="2800" dirty="0" smtClean="0"/>
              <a:t>	Mengatur tampilan merupakan hal penting dilakukan, karena dengan tampilan yang lebih baik, maka apa yang kita olah akan lebih mudah dibaca dan dimengerti. Ada empat hal yang perlu kita atur tampilannya.</a:t>
            </a:r>
          </a:p>
          <a:p>
            <a:pPr marL="514350" indent="-514350" algn="just">
              <a:buAutoNum type="arabicPeriod"/>
            </a:pPr>
            <a:endParaRPr lang="id-ID" sz="2800" dirty="0" smtClean="0"/>
          </a:p>
          <a:p>
            <a:pPr marL="514350" indent="-514350" algn="just">
              <a:buAutoNum type="arabicPeriod"/>
            </a:pPr>
            <a:endParaRPr lang="id-ID" sz="2600" dirty="0">
              <a:latin typeface="+mj-lt"/>
            </a:endParaRPr>
          </a:p>
        </p:txBody>
      </p:sp>
    </p:spTree>
  </p:cSld>
  <p:clrMapOvr>
    <a:masterClrMapping/>
  </p:clrMapOvr>
  <p:transition spd="med">
    <p:spli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896"/>
          </a:xfrm>
        </p:spPr>
        <p:txBody>
          <a:bodyPr>
            <a:normAutofit fontScale="90000"/>
          </a:bodyPr>
          <a:lstStyle/>
          <a:p>
            <a:r>
              <a:rPr lang="id-ID" b="1" dirty="0" smtClean="0"/>
              <a:t>Mengatur Tampilan Data Angka</a:t>
            </a:r>
            <a:endParaRPr lang="id-ID" dirty="0"/>
          </a:p>
        </p:txBody>
      </p:sp>
      <p:sp>
        <p:nvSpPr>
          <p:cNvPr id="4" name="Text Placeholder 4"/>
          <p:cNvSpPr txBox="1">
            <a:spLocks/>
          </p:cNvSpPr>
          <p:nvPr/>
        </p:nvSpPr>
        <p:spPr>
          <a:xfrm>
            <a:off x="0" y="1571612"/>
            <a:ext cx="9144000" cy="4572032"/>
          </a:xfrm>
          <a:prstGeom prst="rect">
            <a:avLst/>
          </a:prstGeom>
        </p:spPr>
        <p:txBody>
          <a:bodyPr>
            <a:normAutofit/>
          </a:bodyPr>
          <a:lstStyle/>
          <a:p>
            <a:r>
              <a:rPr lang="id-ID" sz="2800" dirty="0" smtClean="0"/>
              <a:t>1. Secara langsung (Manual)</a:t>
            </a:r>
          </a:p>
          <a:p>
            <a:pPr algn="just"/>
            <a:r>
              <a:rPr lang="id-ID" sz="2800" dirty="0" smtClean="0"/>
              <a:t>	Secara manual maksud adalah kita langsung mengetikkan format </a:t>
            </a:r>
            <a:r>
              <a:rPr lang="fi-FI" sz="2800" dirty="0" smtClean="0"/>
              <a:t>tampilan angka sewaktu kita mengetikkan angka itu sendiri.</a:t>
            </a:r>
            <a:endParaRPr lang="id-ID" sz="2800" dirty="0" smtClean="0"/>
          </a:p>
          <a:p>
            <a:pPr algn="just"/>
            <a:endParaRPr lang="id-ID" sz="2800" dirty="0" smtClean="0"/>
          </a:p>
          <a:p>
            <a:r>
              <a:rPr lang="id-ID" sz="2800" dirty="0" smtClean="0"/>
              <a:t>2. Menggunakan Perintah Format Cell</a:t>
            </a:r>
          </a:p>
          <a:p>
            <a:pPr algn="just"/>
            <a:r>
              <a:rPr lang="id-ID" sz="2800" dirty="0" smtClean="0"/>
              <a:t>	</a:t>
            </a:r>
            <a:r>
              <a:rPr lang="sv-SE" sz="2800" dirty="0" smtClean="0"/>
              <a:t>Perintah format cell sangat dianjurkan guna</a:t>
            </a:r>
            <a:r>
              <a:rPr lang="id-ID" sz="2800" dirty="0" smtClean="0"/>
              <a:t> </a:t>
            </a:r>
            <a:r>
              <a:rPr lang="sv-SE" sz="2800" dirty="0" smtClean="0"/>
              <a:t>mengurangi kesalahan dalam</a:t>
            </a:r>
            <a:r>
              <a:rPr lang="id-ID" sz="2800" dirty="0" smtClean="0"/>
              <a:t> pengetikan data angka</a:t>
            </a:r>
            <a:r>
              <a:rPr lang="id-ID" sz="2600" dirty="0" smtClean="0">
                <a:latin typeface="+mj-lt"/>
              </a:rPr>
              <a:t>.</a:t>
            </a:r>
            <a:endParaRPr lang="id-ID" sz="2800" dirty="0" smtClean="0"/>
          </a:p>
        </p:txBody>
      </p:sp>
    </p:spTree>
  </p:cSld>
  <p:clrMapOvr>
    <a:masterClrMapping/>
  </p:clrMapOvr>
  <p:transition spd="med">
    <p:circl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42942"/>
          </a:xfrm>
        </p:spPr>
        <p:txBody>
          <a:bodyPr>
            <a:noAutofit/>
          </a:bodyPr>
          <a:lstStyle/>
          <a:p>
            <a:pPr algn="ctr"/>
            <a:r>
              <a:rPr lang="id-ID" sz="4000" b="1" dirty="0" smtClean="0"/>
              <a:t>Mengatur Tampilan Data Tanggal</a:t>
            </a:r>
            <a:endParaRPr lang="id-ID" sz="4000" dirty="0"/>
          </a:p>
        </p:txBody>
      </p:sp>
      <p:sp>
        <p:nvSpPr>
          <p:cNvPr id="4" name="Text Placeholder 4"/>
          <p:cNvSpPr txBox="1">
            <a:spLocks/>
          </p:cNvSpPr>
          <p:nvPr/>
        </p:nvSpPr>
        <p:spPr>
          <a:xfrm>
            <a:off x="0" y="1214422"/>
            <a:ext cx="9144000" cy="5643578"/>
          </a:xfrm>
          <a:prstGeom prst="rect">
            <a:avLst/>
          </a:prstGeom>
        </p:spPr>
        <p:txBody>
          <a:bodyPr>
            <a:normAutofit fontScale="77500" lnSpcReduction="20000"/>
          </a:bodyPr>
          <a:lstStyle/>
          <a:p>
            <a:pPr marL="514350" indent="-514350">
              <a:buFont typeface="+mj-lt"/>
              <a:buAutoNum type="alphaLcPeriod"/>
            </a:pPr>
            <a:r>
              <a:rPr lang="id-ID" sz="2800" dirty="0" smtClean="0">
                <a:latin typeface="+mj-lt"/>
              </a:rPr>
              <a:t>Letakkan penunjuk sel diposisi yang dinginkan.</a:t>
            </a:r>
          </a:p>
          <a:p>
            <a:pPr marL="514350" indent="-514350" algn="just">
              <a:buFont typeface="+mj-lt"/>
              <a:buAutoNum type="alphaLcPeriod"/>
            </a:pPr>
            <a:r>
              <a:rPr lang="sv-SE" sz="2800" dirty="0" smtClean="0">
                <a:latin typeface="+mj-lt"/>
              </a:rPr>
              <a:t>Ketikkan tanggal yang dinginkan, misalnya tanggal</a:t>
            </a:r>
            <a:r>
              <a:rPr lang="id-ID" sz="2800" dirty="0" smtClean="0">
                <a:latin typeface="+mj-lt"/>
              </a:rPr>
              <a:t> </a:t>
            </a:r>
            <a:r>
              <a:rPr lang="sv-SE" sz="2800" dirty="0" smtClean="0">
                <a:latin typeface="+mj-lt"/>
              </a:rPr>
              <a:t>Nopember 2001</a:t>
            </a:r>
            <a:r>
              <a:rPr lang="id-ID" sz="2800" dirty="0" smtClean="0">
                <a:latin typeface="+mj-lt"/>
              </a:rPr>
              <a:t> dengan cara 11/01/01.</a:t>
            </a:r>
          </a:p>
          <a:p>
            <a:pPr marL="514350" indent="-514350" algn="just">
              <a:buFont typeface="+mj-lt"/>
              <a:buAutoNum type="alphaLcPeriod"/>
            </a:pPr>
            <a:r>
              <a:rPr lang="id-ID" sz="2800" dirty="0" smtClean="0">
                <a:latin typeface="+mj-lt"/>
              </a:rPr>
              <a:t>Sorotlah sel/range tersebut untuk diubah tampilan format tanggalnya.</a:t>
            </a:r>
          </a:p>
          <a:p>
            <a:pPr marL="514350" indent="-514350" algn="just">
              <a:buFont typeface="+mj-lt"/>
              <a:buAutoNum type="alphaLcPeriod"/>
            </a:pPr>
            <a:r>
              <a:rPr lang="id-ID" sz="2800" dirty="0" smtClean="0">
                <a:latin typeface="+mj-lt"/>
              </a:rPr>
              <a:t>Pilih dan klik menu Format, Cell, maka kotak dialog format cell akan ditampilkan.</a:t>
            </a:r>
          </a:p>
          <a:p>
            <a:pPr marL="514350" indent="-514350" algn="just">
              <a:buFont typeface="+mj-lt"/>
              <a:buAutoNum type="alphaLcPeriod"/>
            </a:pPr>
            <a:r>
              <a:rPr lang="id-ID" sz="2800" dirty="0" smtClean="0">
                <a:latin typeface="+mj-lt"/>
              </a:rPr>
              <a:t>Pada kotak dialog tersebut, klik tab Number dan pilih Date pada daftar pilihan Category.</a:t>
            </a:r>
          </a:p>
          <a:p>
            <a:pPr marL="514350" indent="-514350" algn="just">
              <a:buFont typeface="+mj-lt"/>
              <a:buAutoNum type="alphaLcPeriod"/>
            </a:pPr>
            <a:r>
              <a:rPr lang="id-ID" sz="2800" dirty="0" smtClean="0">
                <a:latin typeface="+mj-lt"/>
              </a:rPr>
              <a:t>Pada tab Type pilih jenis tampilan tanggal yang dinginkan.</a:t>
            </a:r>
          </a:p>
          <a:p>
            <a:pPr marL="514350" indent="-514350" algn="just">
              <a:buFont typeface="+mj-lt"/>
              <a:buAutoNum type="alphaLcPeriod"/>
            </a:pPr>
            <a:endParaRPr lang="id-ID" sz="2800" dirty="0" smtClean="0">
              <a:latin typeface="+mj-lt"/>
            </a:endParaRPr>
          </a:p>
          <a:p>
            <a:pPr marL="514350" indent="-514350" algn="just">
              <a:buFont typeface="+mj-lt"/>
              <a:buAutoNum type="alphaLcPeriod"/>
            </a:pPr>
            <a:endParaRPr lang="id-ID" sz="2800" dirty="0" smtClean="0">
              <a:latin typeface="+mj-lt"/>
            </a:endParaRPr>
          </a:p>
          <a:p>
            <a:pPr marL="514350" indent="-514350" algn="just">
              <a:buFont typeface="+mj-lt"/>
              <a:buAutoNum type="alphaLcPeriod"/>
            </a:pPr>
            <a:endParaRPr lang="id-ID" sz="2800" dirty="0" smtClean="0">
              <a:latin typeface="+mj-lt"/>
            </a:endParaRPr>
          </a:p>
          <a:p>
            <a:pPr marL="514350" indent="-514350" algn="just">
              <a:buFont typeface="+mj-lt"/>
              <a:buAutoNum type="alphaLcPeriod"/>
            </a:pPr>
            <a:endParaRPr lang="id-ID" sz="2800" dirty="0" smtClean="0">
              <a:latin typeface="+mj-lt"/>
            </a:endParaRPr>
          </a:p>
          <a:p>
            <a:pPr marL="514350" indent="-514350" algn="just">
              <a:buFont typeface="+mj-lt"/>
              <a:buAutoNum type="alphaLcPeriod"/>
            </a:pPr>
            <a:endParaRPr lang="id-ID" sz="2800" dirty="0" smtClean="0">
              <a:latin typeface="+mj-lt"/>
            </a:endParaRPr>
          </a:p>
          <a:p>
            <a:pPr marL="514350" indent="-514350" algn="just">
              <a:buFont typeface="+mj-lt"/>
              <a:buAutoNum type="alphaLcPeriod"/>
            </a:pPr>
            <a:endParaRPr lang="id-ID" sz="2800" dirty="0" smtClean="0">
              <a:latin typeface="+mj-lt"/>
            </a:endParaRPr>
          </a:p>
          <a:p>
            <a:pPr marL="514350" indent="-514350" algn="just">
              <a:buFont typeface="+mj-lt"/>
              <a:buAutoNum type="alphaLcPeriod"/>
            </a:pPr>
            <a:endParaRPr lang="id-ID" sz="2800" dirty="0" smtClean="0">
              <a:latin typeface="+mj-lt"/>
            </a:endParaRPr>
          </a:p>
          <a:p>
            <a:pPr marL="514350" indent="-514350" algn="just">
              <a:buFont typeface="+mj-lt"/>
              <a:buAutoNum type="alphaLcPeriod"/>
            </a:pPr>
            <a:endParaRPr lang="id-ID" sz="2800" dirty="0" smtClean="0">
              <a:latin typeface="+mj-lt"/>
            </a:endParaRPr>
          </a:p>
          <a:p>
            <a:pPr marL="514350" indent="-514350" algn="just">
              <a:buFont typeface="+mj-lt"/>
              <a:buAutoNum type="alphaLcPeriod"/>
            </a:pPr>
            <a:endParaRPr lang="id-ID" sz="2800" dirty="0" smtClean="0">
              <a:latin typeface="+mj-lt"/>
            </a:endParaRPr>
          </a:p>
          <a:p>
            <a:pPr marL="514350" indent="-514350" algn="just">
              <a:buFont typeface="+mj-lt"/>
              <a:buAutoNum type="alphaLcPeriod"/>
            </a:pPr>
            <a:endParaRPr lang="id-ID" sz="2800" dirty="0" smtClean="0">
              <a:latin typeface="+mj-lt"/>
            </a:endParaRPr>
          </a:p>
          <a:p>
            <a:pPr marL="514350" indent="-514350" algn="just">
              <a:buFont typeface="+mj-lt"/>
              <a:buAutoNum type="alphaLcPeriod"/>
            </a:pPr>
            <a:r>
              <a:rPr lang="id-ID" sz="2800" dirty="0" smtClean="0">
                <a:latin typeface="+mj-lt"/>
              </a:rPr>
              <a:t>Klik OK untuk menutup jendela ini.</a:t>
            </a:r>
          </a:p>
        </p:txBody>
      </p:sp>
      <p:pic>
        <p:nvPicPr>
          <p:cNvPr id="10242" name="Picture 2"/>
          <p:cNvPicPr>
            <a:picLocks noChangeAspect="1" noChangeArrowheads="1"/>
          </p:cNvPicPr>
          <p:nvPr/>
        </p:nvPicPr>
        <p:blipFill>
          <a:blip r:embed="rId2" cstate="print"/>
          <a:srcRect/>
          <a:stretch>
            <a:fillRect/>
          </a:stretch>
        </p:blipFill>
        <p:spPr bwMode="auto">
          <a:xfrm>
            <a:off x="642910" y="3786190"/>
            <a:ext cx="6643734" cy="2357454"/>
          </a:xfrm>
          <a:prstGeom prst="rect">
            <a:avLst/>
          </a:prstGeom>
          <a:noFill/>
          <a:ln w="9525">
            <a:noFill/>
            <a:miter lim="800000"/>
            <a:headEnd/>
            <a:tailEnd/>
          </a:ln>
          <a:effectLst/>
        </p:spPr>
      </p:pic>
    </p:spTree>
  </p:cSld>
  <p:clrMapOvr>
    <a:masterClrMapping/>
  </p:clrMapOvr>
  <p:transition spd="med">
    <p:circl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normAutofit fontScale="90000"/>
          </a:bodyPr>
          <a:lstStyle/>
          <a:p>
            <a:r>
              <a:rPr lang="id-ID" b="1" dirty="0" smtClean="0"/>
              <a:t>Mengatur Tampilan Data Waktu</a:t>
            </a:r>
            <a:endParaRPr lang="id-ID" dirty="0"/>
          </a:p>
        </p:txBody>
      </p:sp>
      <p:sp>
        <p:nvSpPr>
          <p:cNvPr id="3" name="Content Placeholder 2"/>
          <p:cNvSpPr>
            <a:spLocks noGrp="1"/>
          </p:cNvSpPr>
          <p:nvPr>
            <p:ph idx="1"/>
          </p:nvPr>
        </p:nvSpPr>
        <p:spPr>
          <a:xfrm>
            <a:off x="457200" y="714356"/>
            <a:ext cx="8229600" cy="6143644"/>
          </a:xfrm>
        </p:spPr>
        <p:txBody>
          <a:bodyPr>
            <a:noAutofit/>
          </a:bodyPr>
          <a:lstStyle/>
          <a:p>
            <a:pPr algn="just"/>
            <a:r>
              <a:rPr lang="id-ID" sz="2400" dirty="0" smtClean="0">
                <a:latin typeface="+mj-lt"/>
              </a:rPr>
              <a:t>Letakkan penunjuk sel diposisi yang dinginkan.</a:t>
            </a:r>
          </a:p>
          <a:p>
            <a:pPr algn="just"/>
            <a:r>
              <a:rPr lang="id-ID" sz="2400" dirty="0" smtClean="0">
                <a:latin typeface="+mj-lt"/>
              </a:rPr>
              <a:t>Ketikkan waktu/jam yang dinginkan, misalnya jam 2 siang lewat 25 menit dengan cara 14:25</a:t>
            </a:r>
          </a:p>
          <a:p>
            <a:pPr algn="just"/>
            <a:r>
              <a:rPr lang="id-ID" sz="2400" dirty="0" smtClean="0">
                <a:latin typeface="+mj-lt"/>
              </a:rPr>
              <a:t>Sorotlah sel/range tersebut untuk diubah tampilan format waktunya.</a:t>
            </a:r>
          </a:p>
          <a:p>
            <a:pPr algn="just"/>
            <a:r>
              <a:rPr lang="id-ID" sz="2400" dirty="0" smtClean="0">
                <a:latin typeface="+mj-lt"/>
              </a:rPr>
              <a:t>Pilih dan klik menu Format, Cell, maka kotak dialog format cell akan ditampilkan.</a:t>
            </a:r>
          </a:p>
          <a:p>
            <a:pPr algn="just"/>
            <a:r>
              <a:rPr lang="id-ID" sz="2400" dirty="0" smtClean="0">
                <a:latin typeface="+mj-lt"/>
              </a:rPr>
              <a:t>Pada kotak dialog tersebut, klik tab Number dan pilih Time pada daftar pilihan Category.</a:t>
            </a:r>
          </a:p>
          <a:p>
            <a:pPr algn="just"/>
            <a:r>
              <a:rPr lang="id-ID" sz="2400" dirty="0" smtClean="0">
                <a:latin typeface="+mj-lt"/>
              </a:rPr>
              <a:t>Pada tab Type pilih jenis tampilan waktu yang dinginkan.</a:t>
            </a:r>
            <a:endParaRPr lang="id-ID" sz="2400" b="1" dirty="0" smtClean="0">
              <a:latin typeface="+mj-lt"/>
            </a:endParaRPr>
          </a:p>
          <a:p>
            <a:pPr algn="just"/>
            <a:r>
              <a:rPr lang="fi-FI" sz="2400" dirty="0" smtClean="0">
                <a:latin typeface="+mj-lt"/>
              </a:rPr>
              <a:t>Kotak sample akan menampilkan hasil pilihan anda.</a:t>
            </a:r>
          </a:p>
          <a:p>
            <a:pPr algn="just"/>
            <a:r>
              <a:rPr lang="id-ID" sz="2400" dirty="0" smtClean="0">
                <a:latin typeface="+mj-lt"/>
              </a:rPr>
              <a:t>Klik OK untuk menutup jendela ini. Maka sel/range yang disorot tadi akan</a:t>
            </a:r>
          </a:p>
          <a:p>
            <a:pPr algn="just"/>
            <a:r>
              <a:rPr lang="nn-NO" sz="2400" dirty="0" smtClean="0">
                <a:latin typeface="+mj-lt"/>
              </a:rPr>
              <a:t>berubah sesuai dengan format yang telah kita set.</a:t>
            </a:r>
            <a:endParaRPr lang="id-ID" sz="2400" dirty="0">
              <a:latin typeface="+mj-lt"/>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928694"/>
          </a:xfrm>
        </p:spPr>
        <p:txBody>
          <a:bodyPr>
            <a:noAutofit/>
          </a:bodyPr>
          <a:lstStyle/>
          <a:p>
            <a:r>
              <a:rPr lang="id-ID" sz="4000" b="1" dirty="0" smtClean="0"/>
              <a:t>Mengatur Tampilan Data Huruf/Teks</a:t>
            </a:r>
            <a:endParaRPr lang="id-ID" sz="4000" dirty="0"/>
          </a:p>
        </p:txBody>
      </p:sp>
      <p:sp>
        <p:nvSpPr>
          <p:cNvPr id="3" name="Content Placeholder 2"/>
          <p:cNvSpPr>
            <a:spLocks noGrp="1"/>
          </p:cNvSpPr>
          <p:nvPr>
            <p:ph idx="1"/>
          </p:nvPr>
        </p:nvSpPr>
        <p:spPr>
          <a:xfrm>
            <a:off x="457200" y="1428736"/>
            <a:ext cx="8229600" cy="5072098"/>
          </a:xfrm>
        </p:spPr>
        <p:txBody>
          <a:bodyPr/>
          <a:lstStyle/>
          <a:p>
            <a:pPr algn="just"/>
            <a:r>
              <a:rPr lang="id-ID" dirty="0" smtClean="0"/>
              <a:t>Sorotlah terlebih dahulu sel/range yang akan diubah tampilannya.</a:t>
            </a:r>
          </a:p>
          <a:p>
            <a:pPr algn="just"/>
            <a:r>
              <a:rPr lang="id-ID" dirty="0" smtClean="0"/>
              <a:t>Pilih dan klik menu Format, Cell atau tekan tombol Ctrl+1. Kotak dialog format cell akan ditampilkan.</a:t>
            </a:r>
          </a:p>
          <a:p>
            <a:pPr algn="just"/>
            <a:r>
              <a:rPr lang="id-ID" dirty="0" smtClean="0"/>
              <a:t>Pada kotak dialog tersebut pilih tab Font.</a:t>
            </a:r>
          </a:p>
          <a:p>
            <a:pPr algn="just"/>
            <a:r>
              <a:rPr lang="sv-SE" dirty="0" smtClean="0"/>
              <a:t>Pilih dan klik nama huruf (Font), gaya tampilan huruf</a:t>
            </a:r>
            <a:r>
              <a:rPr lang="id-ID" dirty="0" smtClean="0"/>
              <a:t> </a:t>
            </a:r>
            <a:r>
              <a:rPr lang="sv-SE" dirty="0" smtClean="0"/>
              <a:t>(Font style), ukuran</a:t>
            </a:r>
            <a:r>
              <a:rPr lang="id-ID" dirty="0" smtClean="0"/>
              <a:t> huruf (Size), jenis garis bawah (Underline), warna huruf (Color) dan efek </a:t>
            </a:r>
            <a:r>
              <a:rPr lang="fi-FI" dirty="0" smtClean="0"/>
              <a:t>khusus lainnya sesuai keinginan kita.</a:t>
            </a:r>
          </a:p>
          <a:p>
            <a:r>
              <a:rPr lang="id-ID" dirty="0" smtClean="0"/>
              <a:t>Klik OK untuk menutup jendela ini.</a:t>
            </a:r>
            <a:endParaRPr lang="id-ID" dirty="0"/>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857232"/>
            <a:ext cx="7772400" cy="714380"/>
          </a:xfrm>
        </p:spPr>
        <p:txBody>
          <a:bodyPr>
            <a:normAutofit fontScale="90000"/>
          </a:bodyPr>
          <a:lstStyle/>
          <a:p>
            <a:pPr algn="ctr"/>
            <a:r>
              <a:rPr lang="id-ID" b="1" dirty="0" smtClean="0"/>
              <a:t>Edit Data</a:t>
            </a:r>
            <a:endParaRPr lang="id-ID" dirty="0"/>
          </a:p>
        </p:txBody>
      </p:sp>
      <p:sp>
        <p:nvSpPr>
          <p:cNvPr id="5" name="Text Placeholder 4"/>
          <p:cNvSpPr>
            <a:spLocks noGrp="1"/>
          </p:cNvSpPr>
          <p:nvPr>
            <p:ph type="body" idx="1"/>
          </p:nvPr>
        </p:nvSpPr>
        <p:spPr>
          <a:xfrm>
            <a:off x="530352" y="1928802"/>
            <a:ext cx="8327928" cy="4000528"/>
          </a:xfrm>
        </p:spPr>
        <p:txBody>
          <a:bodyPr>
            <a:normAutofit/>
          </a:bodyPr>
          <a:lstStyle/>
          <a:p>
            <a:pPr algn="just"/>
            <a:r>
              <a:rPr lang="id-ID" sz="2800" dirty="0" smtClean="0">
                <a:latin typeface="+mj-lt"/>
              </a:rPr>
              <a:t>         Dalam materi edit data ini, kita akan membahas bagaimana caranya menyalin data (copy), memindahkan data (cut), menyisip baris dan kolom (insert), menghapus baris dan kolom (delete) dan bagaimana caranya memberi bingkai dari data yang kita buat.</a:t>
            </a:r>
            <a:endParaRPr lang="id-ID" sz="2800" dirty="0">
              <a:latin typeface="+mj-lt"/>
            </a:endParaRPr>
          </a:p>
        </p:txBody>
      </p:sp>
    </p:spTree>
  </p:cSld>
  <p:clrMapOvr>
    <a:masterClrMapping/>
  </p:clrMapOvr>
  <p:transition spd="med">
    <p:spli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rmAutofit fontScale="90000"/>
          </a:bodyPr>
          <a:lstStyle/>
          <a:p>
            <a:pPr algn="ctr"/>
            <a:r>
              <a:rPr lang="id-ID" b="1" dirty="0" smtClean="0"/>
              <a:t>Menyalin Data (Copy)</a:t>
            </a:r>
            <a:endParaRPr lang="id-ID" dirty="0"/>
          </a:p>
        </p:txBody>
      </p:sp>
      <p:sp>
        <p:nvSpPr>
          <p:cNvPr id="3" name="Content Placeholder 2"/>
          <p:cNvSpPr>
            <a:spLocks noGrp="1"/>
          </p:cNvSpPr>
          <p:nvPr>
            <p:ph idx="1"/>
          </p:nvPr>
        </p:nvSpPr>
        <p:spPr/>
        <p:txBody>
          <a:bodyPr>
            <a:noAutofit/>
          </a:bodyPr>
          <a:lstStyle/>
          <a:p>
            <a:r>
              <a:rPr lang="de-DE" sz="2800" dirty="0" smtClean="0">
                <a:latin typeface="+mj-lt"/>
              </a:rPr>
              <a:t>Sorotlah terlebih dahulu sel/range yang akan di salin.</a:t>
            </a:r>
          </a:p>
          <a:p>
            <a:pPr algn="just"/>
            <a:r>
              <a:rPr lang="id-ID" sz="2800" dirty="0" smtClean="0">
                <a:latin typeface="+mj-lt"/>
              </a:rPr>
              <a:t>Pilih dan klik menu Edit, Copy atau cukup dengan menekan tombol Ctrl+C.</a:t>
            </a:r>
          </a:p>
          <a:p>
            <a:r>
              <a:rPr lang="sv-SE" sz="2800" dirty="0" smtClean="0">
                <a:latin typeface="+mj-lt"/>
              </a:rPr>
              <a:t>Pindahkan penunjuk sel ke lokasi yang dinginkan.</a:t>
            </a:r>
          </a:p>
          <a:p>
            <a:pPr algn="just"/>
            <a:r>
              <a:rPr lang="id-ID" sz="2800" dirty="0" smtClean="0">
                <a:latin typeface="+mj-lt"/>
              </a:rPr>
              <a:t>Pilih dan klik menu Edit, Paste atau dengan menekan tombol Ctrl+V.</a:t>
            </a:r>
            <a:endParaRPr lang="id-ID" sz="2800" dirty="0">
              <a:latin typeface="+mj-lt"/>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53210"/>
          </a:xfrm>
        </p:spPr>
        <p:txBody>
          <a:bodyPr>
            <a:normAutofit fontScale="90000"/>
          </a:bodyPr>
          <a:lstStyle/>
          <a:p>
            <a:r>
              <a:rPr lang="id-ID" sz="4000" b="1" dirty="0" smtClean="0"/>
              <a:t>Mengenal Elemen Jendela Excel 2000</a:t>
            </a:r>
            <a:endParaRPr lang="id-ID" sz="40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500034" y="1357298"/>
            <a:ext cx="8143932" cy="5214974"/>
          </a:xfrm>
          <a:prstGeom prst="rect">
            <a:avLst/>
          </a:prstGeom>
          <a:noFill/>
          <a:ln w="9525">
            <a:noFill/>
            <a:miter lim="800000"/>
            <a:headEnd/>
            <a:tailEnd/>
          </a:ln>
          <a:effectLst/>
        </p:spPr>
      </p:pic>
    </p:spTree>
  </p:cSld>
  <p:clrMapOvr>
    <a:masterClrMapping/>
  </p:clrMapOvr>
  <p:transition spd="med">
    <p:comb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rmAutofit fontScale="90000"/>
          </a:bodyPr>
          <a:lstStyle/>
          <a:p>
            <a:pPr algn="ctr"/>
            <a:r>
              <a:rPr lang="id-ID" b="1" dirty="0" smtClean="0"/>
              <a:t>Memindahkan Data (Cut)</a:t>
            </a:r>
            <a:endParaRPr lang="id-ID" dirty="0"/>
          </a:p>
        </p:txBody>
      </p:sp>
      <p:sp>
        <p:nvSpPr>
          <p:cNvPr id="3" name="Content Placeholder 2"/>
          <p:cNvSpPr>
            <a:spLocks noGrp="1"/>
          </p:cNvSpPr>
          <p:nvPr>
            <p:ph idx="1"/>
          </p:nvPr>
        </p:nvSpPr>
        <p:spPr>
          <a:xfrm>
            <a:off x="457200" y="1571612"/>
            <a:ext cx="8229600" cy="4752988"/>
          </a:xfrm>
        </p:spPr>
        <p:txBody>
          <a:bodyPr>
            <a:normAutofit/>
          </a:bodyPr>
          <a:lstStyle/>
          <a:p>
            <a:pPr algn="just"/>
            <a:r>
              <a:rPr lang="id-ID" sz="2800" dirty="0" smtClean="0">
                <a:latin typeface="+mj-lt"/>
              </a:rPr>
              <a:t>Sorotlah terlebih dahulu sel/range yang akan dipindahkan.</a:t>
            </a:r>
          </a:p>
          <a:p>
            <a:pPr algn="just"/>
            <a:r>
              <a:rPr lang="id-ID" sz="2800" dirty="0" smtClean="0">
                <a:latin typeface="+mj-lt"/>
              </a:rPr>
              <a:t>Pilih dan klik menu Edit, Cut atau cukup dengan menekan tombol Ctrl+X</a:t>
            </a:r>
          </a:p>
          <a:p>
            <a:r>
              <a:rPr lang="sv-SE" sz="2800" dirty="0" smtClean="0">
                <a:latin typeface="+mj-lt"/>
              </a:rPr>
              <a:t>Pindahkan penunjuk sel ke lokasi yang dinginkan.</a:t>
            </a:r>
          </a:p>
          <a:p>
            <a:r>
              <a:rPr lang="id-ID" sz="2800" dirty="0" smtClean="0">
                <a:latin typeface="+mj-lt"/>
              </a:rPr>
              <a:t>Pilih dan klik menu Edit, Paste atau dengan menekan tombol Ctrl+V.</a:t>
            </a:r>
            <a:endParaRPr lang="id-ID" sz="2800" dirty="0">
              <a:latin typeface="+mj-lt"/>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2584"/>
            <a:ext cx="8229600" cy="438896"/>
          </a:xfrm>
        </p:spPr>
        <p:txBody>
          <a:bodyPr>
            <a:noAutofit/>
          </a:bodyPr>
          <a:lstStyle/>
          <a:p>
            <a:pPr algn="ctr"/>
            <a:r>
              <a:rPr lang="id-ID" sz="4000" b="1" dirty="0" smtClean="0"/>
              <a:t>Menyisip Baris/Kolom (Insert)</a:t>
            </a:r>
            <a:endParaRPr lang="id-ID" sz="4000" dirty="0"/>
          </a:p>
        </p:txBody>
      </p:sp>
      <p:sp>
        <p:nvSpPr>
          <p:cNvPr id="3" name="Content Placeholder 2"/>
          <p:cNvSpPr>
            <a:spLocks noGrp="1"/>
          </p:cNvSpPr>
          <p:nvPr>
            <p:ph idx="1"/>
          </p:nvPr>
        </p:nvSpPr>
        <p:spPr>
          <a:xfrm>
            <a:off x="457200" y="857232"/>
            <a:ext cx="8229600" cy="5715040"/>
          </a:xfrm>
        </p:spPr>
        <p:txBody>
          <a:bodyPr>
            <a:noAutofit/>
          </a:bodyPr>
          <a:lstStyle/>
          <a:p>
            <a:pPr>
              <a:buNone/>
            </a:pPr>
            <a:r>
              <a:rPr lang="id-ID" sz="2200" dirty="0" smtClean="0">
                <a:latin typeface="+mj-lt"/>
              </a:rPr>
              <a:t>1.  Menyisip Baris</a:t>
            </a:r>
          </a:p>
          <a:p>
            <a:pPr algn="just">
              <a:buNone/>
            </a:pPr>
            <a:r>
              <a:rPr lang="id-ID" sz="2200" dirty="0" smtClean="0">
                <a:latin typeface="+mj-lt"/>
              </a:rPr>
              <a:t>     </a:t>
            </a:r>
            <a:r>
              <a:rPr lang="fi-FI" sz="2200" dirty="0" smtClean="0">
                <a:latin typeface="+mj-lt"/>
              </a:rPr>
              <a:t>Kita akan menyisip baris pada lokasi baris kelima karena lupa</a:t>
            </a:r>
            <a:r>
              <a:rPr lang="id-ID" sz="2200" dirty="0" smtClean="0">
                <a:latin typeface="+mj-lt"/>
              </a:rPr>
              <a:t> memasukan barang Motherboar pada lokasi tersebut, maka caranya </a:t>
            </a:r>
          </a:p>
          <a:p>
            <a:pPr algn="just">
              <a:buNone/>
            </a:pPr>
            <a:r>
              <a:rPr lang="id-ID" sz="2200" dirty="0" smtClean="0">
                <a:latin typeface="+mj-lt"/>
              </a:rPr>
              <a:t>	• Letakkanlah penunjuk mouse disel mana saja asal berada pada lokasi </a:t>
            </a:r>
            <a:r>
              <a:rPr lang="fi-FI" sz="2200" dirty="0" smtClean="0">
                <a:latin typeface="+mj-lt"/>
              </a:rPr>
              <a:t>baris kelima. (misal sel B5)</a:t>
            </a:r>
          </a:p>
          <a:p>
            <a:pPr>
              <a:buNone/>
            </a:pPr>
            <a:r>
              <a:rPr lang="id-ID" sz="2200" dirty="0" smtClean="0">
                <a:latin typeface="+mj-lt"/>
              </a:rPr>
              <a:t>	• Pilih dan klik menu Insert, Rows.</a:t>
            </a:r>
          </a:p>
          <a:p>
            <a:pPr>
              <a:buNone/>
            </a:pPr>
            <a:endParaRPr lang="id-ID" sz="2200" dirty="0" smtClean="0">
              <a:latin typeface="+mj-lt"/>
            </a:endParaRPr>
          </a:p>
          <a:p>
            <a:pPr>
              <a:buNone/>
            </a:pPr>
            <a:r>
              <a:rPr lang="id-ID" sz="2200" dirty="0" smtClean="0">
                <a:latin typeface="+mj-lt"/>
              </a:rPr>
              <a:t>2. Menyisip Kolom</a:t>
            </a:r>
          </a:p>
          <a:p>
            <a:pPr algn="just">
              <a:buNone/>
            </a:pPr>
            <a:r>
              <a:rPr lang="id-ID" sz="2200" dirty="0" smtClean="0">
                <a:latin typeface="+mj-lt"/>
              </a:rPr>
              <a:t>	</a:t>
            </a:r>
            <a:r>
              <a:rPr lang="fi-FI" sz="2200" dirty="0" smtClean="0">
                <a:latin typeface="+mj-lt"/>
              </a:rPr>
              <a:t>Pada saat mengetikan tabel diatas, kita lupa memasukkan kolom satuan</a:t>
            </a:r>
            <a:r>
              <a:rPr lang="id-ID" sz="2200" dirty="0" smtClean="0">
                <a:latin typeface="+mj-lt"/>
              </a:rPr>
              <a:t> setelah kolom jumlah barang. Untuk mengatasi hal tersebut ikuti langkah menyisip kolom berikut ;</a:t>
            </a:r>
          </a:p>
          <a:p>
            <a:pPr algn="just">
              <a:buNone/>
            </a:pPr>
            <a:r>
              <a:rPr lang="id-ID" sz="2200" dirty="0" smtClean="0">
                <a:latin typeface="+mj-lt"/>
              </a:rPr>
              <a:t>	• Letakkanlah penunjuk mouse disel mana saja asal berada pada lokasi kolom yang diinginkan. Sebagai contoh kolom E, maka letakkakan di </a:t>
            </a:r>
            <a:r>
              <a:rPr lang="da-DK" sz="2200" dirty="0" smtClean="0">
                <a:latin typeface="+mj-lt"/>
              </a:rPr>
              <a:t>sel E.5 atau E.4 dsb)</a:t>
            </a:r>
          </a:p>
          <a:p>
            <a:pPr>
              <a:buNone/>
            </a:pPr>
            <a:r>
              <a:rPr lang="id-ID" sz="2200" dirty="0" smtClean="0">
                <a:latin typeface="+mj-lt"/>
              </a:rPr>
              <a:t>	•</a:t>
            </a:r>
            <a:r>
              <a:rPr lang="nl-NL" sz="2200" dirty="0" smtClean="0">
                <a:latin typeface="+mj-lt"/>
              </a:rPr>
              <a:t> Pilih dan klik menu Insert, Columns.</a:t>
            </a:r>
            <a:endParaRPr lang="id-ID" sz="2200" dirty="0">
              <a:latin typeface="+mj-lt"/>
            </a:endParaRPr>
          </a:p>
        </p:txBody>
      </p:sp>
    </p:spTree>
  </p:cSld>
  <p:clrMapOvr>
    <a:masterClrMapping/>
  </p:clrMapOvr>
  <p:transition spd="med">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896"/>
          </a:xfrm>
        </p:spPr>
        <p:txBody>
          <a:bodyPr>
            <a:noAutofit/>
          </a:bodyPr>
          <a:lstStyle/>
          <a:p>
            <a:r>
              <a:rPr lang="nb-NO" sz="3600" b="1" dirty="0" smtClean="0"/>
              <a:t>Menghapus Baris, Kolom dan Sel (Delete)</a:t>
            </a:r>
            <a:endParaRPr lang="id-ID" sz="3600" dirty="0"/>
          </a:p>
        </p:txBody>
      </p:sp>
      <p:sp>
        <p:nvSpPr>
          <p:cNvPr id="3" name="Content Placeholder 2"/>
          <p:cNvSpPr>
            <a:spLocks noGrp="1"/>
          </p:cNvSpPr>
          <p:nvPr>
            <p:ph idx="1"/>
          </p:nvPr>
        </p:nvSpPr>
        <p:spPr>
          <a:xfrm>
            <a:off x="457200" y="1357298"/>
            <a:ext cx="8229600" cy="5500702"/>
          </a:xfrm>
        </p:spPr>
        <p:txBody>
          <a:bodyPr>
            <a:normAutofit lnSpcReduction="10000"/>
          </a:bodyPr>
          <a:lstStyle/>
          <a:p>
            <a:r>
              <a:rPr lang="id-ID" dirty="0" smtClean="0"/>
              <a:t>Sorotlah sel atau range yang akan dihapus.</a:t>
            </a:r>
          </a:p>
          <a:p>
            <a:pPr algn="just"/>
            <a:r>
              <a:rPr lang="id-ID" dirty="0" smtClean="0"/>
              <a:t>Pilih dan klik menu Edit, Delete, maka kota dialog delete akan ditampilkan seperti berikut ;</a:t>
            </a:r>
          </a:p>
          <a:p>
            <a:pPr algn="just"/>
            <a:endParaRPr lang="id-ID" dirty="0" smtClean="0"/>
          </a:p>
          <a:p>
            <a:pPr algn="just"/>
            <a:endParaRPr lang="id-ID" dirty="0" smtClean="0"/>
          </a:p>
          <a:p>
            <a:pPr algn="just"/>
            <a:endParaRPr lang="id-ID" dirty="0" smtClean="0"/>
          </a:p>
          <a:p>
            <a:pPr algn="just"/>
            <a:endParaRPr lang="id-ID" dirty="0" smtClean="0"/>
          </a:p>
          <a:p>
            <a:pPr algn="just"/>
            <a:endParaRPr lang="id-ID" dirty="0" smtClean="0"/>
          </a:p>
          <a:p>
            <a:pPr algn="just"/>
            <a:endParaRPr lang="id-ID" dirty="0" smtClean="0"/>
          </a:p>
          <a:p>
            <a:pPr algn="just"/>
            <a:r>
              <a:rPr lang="id-ID" dirty="0" smtClean="0"/>
              <a:t>Pada kotak delete tersebut pilih salah satu model penghapusan</a:t>
            </a:r>
          </a:p>
          <a:p>
            <a:pPr algn="just"/>
            <a:r>
              <a:rPr lang="id-ID" dirty="0" smtClean="0"/>
              <a:t>Klik OK untuk menutup ini.</a:t>
            </a:r>
            <a:endParaRPr lang="id-ID" dirty="0"/>
          </a:p>
        </p:txBody>
      </p:sp>
      <p:pic>
        <p:nvPicPr>
          <p:cNvPr id="1028" name="Picture 4"/>
          <p:cNvPicPr>
            <a:picLocks noChangeAspect="1" noChangeArrowheads="1"/>
          </p:cNvPicPr>
          <p:nvPr/>
        </p:nvPicPr>
        <p:blipFill>
          <a:blip r:embed="rId2" cstate="print"/>
          <a:srcRect/>
          <a:stretch>
            <a:fillRect/>
          </a:stretch>
        </p:blipFill>
        <p:spPr bwMode="auto">
          <a:xfrm>
            <a:off x="1785918" y="2714620"/>
            <a:ext cx="3643338" cy="2428892"/>
          </a:xfrm>
          <a:prstGeom prst="rect">
            <a:avLst/>
          </a:prstGeom>
          <a:noFill/>
          <a:ln w="9525">
            <a:noFill/>
            <a:miter lim="800000"/>
            <a:headEnd/>
            <a:tailEnd/>
          </a:ln>
          <a:effectLst/>
        </p:spPr>
      </p:pic>
    </p:spTree>
  </p:cSld>
  <p:clrMapOvr>
    <a:masterClrMapping/>
  </p:clrMapOvr>
  <p:transition spd="med">
    <p:zoom dir="in"/>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143008"/>
          </a:xfrm>
        </p:spPr>
        <p:txBody>
          <a:bodyPr>
            <a:normAutofit fontScale="90000"/>
          </a:bodyPr>
          <a:lstStyle/>
          <a:p>
            <a:r>
              <a:rPr lang="id-ID" b="1" dirty="0" smtClean="0"/>
              <a:t>M</a:t>
            </a:r>
            <a:r>
              <a:rPr lang="id-ID" sz="4000" b="1" dirty="0" smtClean="0"/>
              <a:t>e</a:t>
            </a:r>
            <a:r>
              <a:rPr lang="id-ID" sz="3600" b="1" dirty="0" smtClean="0"/>
              <a:t>ngetengahkan Judul Tabel (Merge &amp; Center)</a:t>
            </a:r>
            <a:endParaRPr lang="id-ID" sz="3600" dirty="0"/>
          </a:p>
        </p:txBody>
      </p:sp>
      <p:sp>
        <p:nvSpPr>
          <p:cNvPr id="3" name="Content Placeholder 2"/>
          <p:cNvSpPr>
            <a:spLocks noGrp="1"/>
          </p:cNvSpPr>
          <p:nvPr>
            <p:ph idx="1"/>
          </p:nvPr>
        </p:nvSpPr>
        <p:spPr>
          <a:xfrm>
            <a:off x="457200" y="1785926"/>
            <a:ext cx="8229600" cy="4538674"/>
          </a:xfrm>
        </p:spPr>
        <p:txBody>
          <a:bodyPr>
            <a:normAutofit/>
          </a:bodyPr>
          <a:lstStyle/>
          <a:p>
            <a:pPr algn="just"/>
            <a:r>
              <a:rPr lang="id-ID" sz="2800" dirty="0" smtClean="0">
                <a:latin typeface="+mj-lt"/>
              </a:rPr>
              <a:t>Sorotlah judul tabel tersebut sesuai dengan lebar tabel. (sorot perbaris)</a:t>
            </a:r>
          </a:p>
          <a:p>
            <a:pPr algn="just"/>
            <a:r>
              <a:rPr lang="id-ID" sz="2800" dirty="0" smtClean="0">
                <a:latin typeface="+mj-lt"/>
              </a:rPr>
              <a:t>Klik icon Merge &amp; Center             yang terletak pada toolbar standar.</a:t>
            </a:r>
            <a:endParaRPr lang="id-ID" sz="2800" dirty="0">
              <a:latin typeface="+mj-lt"/>
            </a:endParaRPr>
          </a:p>
        </p:txBody>
      </p:sp>
      <p:pic>
        <p:nvPicPr>
          <p:cNvPr id="2050" name="Picture 2"/>
          <p:cNvPicPr>
            <a:picLocks noChangeAspect="1" noChangeArrowheads="1"/>
          </p:cNvPicPr>
          <p:nvPr/>
        </p:nvPicPr>
        <p:blipFill>
          <a:blip r:embed="rId2" cstate="print"/>
          <a:srcRect/>
          <a:stretch>
            <a:fillRect/>
          </a:stretch>
        </p:blipFill>
        <p:spPr bwMode="auto">
          <a:xfrm>
            <a:off x="4786314" y="2571744"/>
            <a:ext cx="857256" cy="793755"/>
          </a:xfrm>
          <a:prstGeom prst="rect">
            <a:avLst/>
          </a:prstGeom>
          <a:noFill/>
          <a:ln w="9525">
            <a:noFill/>
            <a:miter lim="800000"/>
            <a:headEnd/>
            <a:tailEnd/>
          </a:ln>
          <a:effectLst/>
        </p:spPr>
      </p:pic>
    </p:spTree>
  </p:cSld>
  <p:clrMapOvr>
    <a:masterClrMapping/>
  </p:clrMapOvr>
  <p:transition spd="med">
    <p:spli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rmAutofit fontScale="90000"/>
          </a:bodyPr>
          <a:lstStyle/>
          <a:p>
            <a:r>
              <a:rPr lang="id-ID" b="1" dirty="0" smtClean="0"/>
              <a:t>Memberi Garis Pembatas (Border)</a:t>
            </a:r>
            <a:endParaRPr lang="id-ID" dirty="0"/>
          </a:p>
        </p:txBody>
      </p:sp>
      <p:sp>
        <p:nvSpPr>
          <p:cNvPr id="3" name="Content Placeholder 2"/>
          <p:cNvSpPr>
            <a:spLocks noGrp="1"/>
          </p:cNvSpPr>
          <p:nvPr>
            <p:ph idx="1"/>
          </p:nvPr>
        </p:nvSpPr>
        <p:spPr>
          <a:xfrm>
            <a:off x="457200" y="1643050"/>
            <a:ext cx="8229600" cy="4857784"/>
          </a:xfrm>
        </p:spPr>
        <p:txBody>
          <a:bodyPr>
            <a:normAutofit/>
          </a:bodyPr>
          <a:lstStyle/>
          <a:p>
            <a:r>
              <a:rPr lang="id-ID" dirty="0" smtClean="0"/>
              <a:t>Sorotlah sel/range yang akan diberi bingkai.</a:t>
            </a:r>
          </a:p>
          <a:p>
            <a:pPr algn="just"/>
            <a:r>
              <a:rPr lang="id-ID" dirty="0" smtClean="0"/>
              <a:t>Pilih menu Format dan klik Cell atau tekan tombol Ctrl+1, Kotak dialog format akan ditampilkan.</a:t>
            </a:r>
          </a:p>
          <a:p>
            <a:pPr algn="just"/>
            <a:r>
              <a:rPr lang="id-ID" dirty="0" smtClean="0"/>
              <a:t>Klik tab Border.</a:t>
            </a:r>
          </a:p>
          <a:p>
            <a:pPr algn="just"/>
            <a:r>
              <a:rPr lang="fi-FI" dirty="0" smtClean="0"/>
              <a:t>Pada bagian Preset, pilih salah satu tombol</a:t>
            </a:r>
            <a:r>
              <a:rPr lang="id-ID" dirty="0" smtClean="0"/>
              <a:t>.</a:t>
            </a:r>
          </a:p>
          <a:p>
            <a:r>
              <a:rPr lang="id-ID" dirty="0" smtClean="0"/>
              <a:t>Pada bagian Style, pilih model garis yang dinginkan.</a:t>
            </a:r>
          </a:p>
          <a:p>
            <a:pPr algn="just"/>
            <a:r>
              <a:rPr lang="id-ID" dirty="0" smtClean="0"/>
              <a:t>Untuk memberi warna pada garis, pilih salah satu warna yang telah </a:t>
            </a:r>
            <a:r>
              <a:rPr lang="es-ES" dirty="0" err="1" smtClean="0"/>
              <a:t>disediakan</a:t>
            </a:r>
            <a:r>
              <a:rPr lang="es-ES" dirty="0" smtClean="0"/>
              <a:t> </a:t>
            </a:r>
            <a:r>
              <a:rPr lang="es-ES" dirty="0" err="1" smtClean="0"/>
              <a:t>oleh</a:t>
            </a:r>
            <a:r>
              <a:rPr lang="es-ES" dirty="0" smtClean="0"/>
              <a:t> Excel 2000 pada </a:t>
            </a:r>
            <a:r>
              <a:rPr lang="es-ES" dirty="0" err="1" smtClean="0"/>
              <a:t>tab</a:t>
            </a:r>
            <a:r>
              <a:rPr lang="es-ES" dirty="0" smtClean="0"/>
              <a:t> Color.</a:t>
            </a:r>
          </a:p>
          <a:p>
            <a:r>
              <a:rPr lang="id-ID" dirty="0" smtClean="0"/>
              <a:t>Klik OK untuk menutup jendela ini.</a:t>
            </a:r>
            <a:endParaRPr lang="id-ID"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214422"/>
            <a:ext cx="7772400" cy="500066"/>
          </a:xfrm>
        </p:spPr>
        <p:txBody>
          <a:bodyPr>
            <a:normAutofit fontScale="90000"/>
          </a:bodyPr>
          <a:lstStyle/>
          <a:p>
            <a:pPr algn="ctr"/>
            <a:r>
              <a:rPr lang="id-ID" b="1" dirty="0" smtClean="0"/>
              <a:t>Membuat Tabel dan Grafik</a:t>
            </a:r>
            <a:endParaRPr lang="id-ID" dirty="0"/>
          </a:p>
        </p:txBody>
      </p:sp>
      <p:sp>
        <p:nvSpPr>
          <p:cNvPr id="4" name="Text Placeholder 3"/>
          <p:cNvSpPr>
            <a:spLocks noGrp="1"/>
          </p:cNvSpPr>
          <p:nvPr>
            <p:ph type="body" idx="1"/>
          </p:nvPr>
        </p:nvSpPr>
        <p:spPr>
          <a:xfrm>
            <a:off x="642910" y="2285992"/>
            <a:ext cx="7772400" cy="3214710"/>
          </a:xfrm>
        </p:spPr>
        <p:txBody>
          <a:bodyPr>
            <a:normAutofit/>
          </a:bodyPr>
          <a:lstStyle/>
          <a:p>
            <a:pPr algn="just"/>
            <a:r>
              <a:rPr lang="id-ID" sz="3200" dirty="0" smtClean="0">
                <a:latin typeface="+mj-lt"/>
              </a:rPr>
              <a:t>Tabel dan grafik merupakan dua hal yang tak terpisahkan dalam mengelola data dengan Excel 2000. Berikut ini kita akan membahas bagaimana cara membuat tabel dan grafik ini.</a:t>
            </a:r>
            <a:endParaRPr lang="id-ID" sz="3200" dirty="0">
              <a:latin typeface="+mj-lt"/>
            </a:endParaRPr>
          </a:p>
        </p:txBody>
      </p:sp>
    </p:spTree>
  </p:cSld>
  <p:clrMapOvr>
    <a:masterClrMapping/>
  </p:clrMapOvr>
  <p:transition spd="med">
    <p:circl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rmAutofit fontScale="90000"/>
          </a:bodyPr>
          <a:lstStyle/>
          <a:p>
            <a:pPr algn="ctr"/>
            <a:r>
              <a:rPr lang="id-ID" b="1" dirty="0" smtClean="0"/>
              <a:t>Membuat Tabel</a:t>
            </a:r>
            <a:endParaRPr lang="id-ID" dirty="0"/>
          </a:p>
        </p:txBody>
      </p:sp>
      <p:sp>
        <p:nvSpPr>
          <p:cNvPr id="3" name="Content Placeholder 2"/>
          <p:cNvSpPr>
            <a:spLocks noGrp="1"/>
          </p:cNvSpPr>
          <p:nvPr>
            <p:ph idx="1"/>
          </p:nvPr>
        </p:nvSpPr>
        <p:spPr>
          <a:xfrm>
            <a:off x="457200" y="1428736"/>
            <a:ext cx="8229600" cy="4895864"/>
          </a:xfrm>
        </p:spPr>
        <p:txBody>
          <a:bodyPr>
            <a:normAutofit/>
          </a:bodyPr>
          <a:lstStyle/>
          <a:p>
            <a:r>
              <a:rPr lang="id-ID" sz="3200" dirty="0" smtClean="0">
                <a:latin typeface="+mj-lt"/>
              </a:rPr>
              <a:t>Sorotlah range data yang akan dibuat tabelnya</a:t>
            </a:r>
          </a:p>
          <a:p>
            <a:pPr algn="just"/>
            <a:r>
              <a:rPr lang="id-ID" sz="3200" dirty="0" smtClean="0">
                <a:latin typeface="+mj-lt"/>
              </a:rPr>
              <a:t>Pilih menu Format, dan klik AutoFormat, maka kota dialog Auto Format.</a:t>
            </a:r>
          </a:p>
          <a:p>
            <a:r>
              <a:rPr lang="id-ID" sz="3200" dirty="0" smtClean="0">
                <a:latin typeface="+mj-lt"/>
              </a:rPr>
              <a:t>Klik salah satu model tabel yang diinginkan.</a:t>
            </a:r>
          </a:p>
          <a:p>
            <a:r>
              <a:rPr lang="id-ID" sz="3200" dirty="0" smtClean="0">
                <a:latin typeface="+mj-lt"/>
              </a:rPr>
              <a:t>Klik OK untuk menutup jendela ini.</a:t>
            </a:r>
            <a:endParaRPr lang="id-ID" sz="3200" dirty="0">
              <a:latin typeface="+mj-lt"/>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7458"/>
          </a:xfrm>
        </p:spPr>
        <p:txBody>
          <a:bodyPr>
            <a:normAutofit fontScale="90000"/>
          </a:bodyPr>
          <a:lstStyle/>
          <a:p>
            <a:pPr algn="ctr"/>
            <a:r>
              <a:rPr lang="id-ID" b="1" dirty="0" smtClean="0"/>
              <a:t>Membuat Grafik</a:t>
            </a:r>
            <a:endParaRPr lang="id-ID" dirty="0"/>
          </a:p>
        </p:txBody>
      </p:sp>
      <p:sp>
        <p:nvSpPr>
          <p:cNvPr id="3" name="Content Placeholder 2"/>
          <p:cNvSpPr>
            <a:spLocks noGrp="1"/>
          </p:cNvSpPr>
          <p:nvPr>
            <p:ph idx="1"/>
          </p:nvPr>
        </p:nvSpPr>
        <p:spPr>
          <a:xfrm>
            <a:off x="457200" y="1357298"/>
            <a:ext cx="8401080" cy="4967302"/>
          </a:xfrm>
        </p:spPr>
        <p:txBody>
          <a:bodyPr>
            <a:normAutofit fontScale="92500" lnSpcReduction="20000"/>
          </a:bodyPr>
          <a:lstStyle/>
          <a:p>
            <a:pPr marL="514350" indent="-514350" algn="just">
              <a:buAutoNum type="arabicPeriod"/>
            </a:pPr>
            <a:r>
              <a:rPr lang="id-ID" dirty="0" smtClean="0"/>
              <a:t>Sorotlah range data yang akan dibuat grafik (mencakup judul baris dan judul kolom).</a:t>
            </a:r>
          </a:p>
          <a:p>
            <a:pPr marL="514350" indent="-514350" algn="just">
              <a:buAutoNum type="arabicPeriod"/>
            </a:pPr>
            <a:r>
              <a:rPr lang="id-ID" dirty="0" smtClean="0"/>
              <a:t>Klik icon Chart Wizard , maka kotak dialog Chart Wizard- Step 1 0f 4.</a:t>
            </a:r>
          </a:p>
          <a:p>
            <a:pPr marL="514350" indent="-514350" algn="just">
              <a:buAutoNum type="arabicPeriod"/>
            </a:pPr>
            <a:r>
              <a:rPr lang="id-ID" dirty="0" smtClean="0"/>
              <a:t>Pada daftar Chart type, pilih model grafik yang diinginkan dan pada Chart sub-type pilih model tampilan yang diinginkan.</a:t>
            </a:r>
          </a:p>
          <a:p>
            <a:pPr marL="514350" indent="-514350" algn="just">
              <a:buAutoNum type="arabicPeriod"/>
            </a:pPr>
            <a:r>
              <a:rPr lang="en-US" dirty="0" err="1" smtClean="0"/>
              <a:t>Klik</a:t>
            </a:r>
            <a:r>
              <a:rPr lang="en-US" dirty="0" smtClean="0"/>
              <a:t> Next, </a:t>
            </a:r>
            <a:r>
              <a:rPr lang="en-US" dirty="0" err="1" smtClean="0"/>
              <a:t>maka</a:t>
            </a:r>
            <a:r>
              <a:rPr lang="en-US" dirty="0" smtClean="0"/>
              <a:t> </a:t>
            </a:r>
            <a:r>
              <a:rPr lang="en-US" dirty="0" err="1" smtClean="0"/>
              <a:t>kota</a:t>
            </a:r>
            <a:r>
              <a:rPr lang="en-US" dirty="0" smtClean="0"/>
              <a:t> dialog Chart Wizard-Step 2 of 4</a:t>
            </a:r>
            <a:r>
              <a:rPr lang="id-ID" dirty="0" smtClean="0"/>
              <a:t>.</a:t>
            </a:r>
          </a:p>
          <a:p>
            <a:pPr marL="514350" indent="-514350" algn="just">
              <a:buAutoNum type="arabicPeriod"/>
            </a:pPr>
            <a:r>
              <a:rPr lang="en-US" dirty="0" err="1" smtClean="0"/>
              <a:t>Klik</a:t>
            </a:r>
            <a:r>
              <a:rPr lang="en-US" dirty="0" smtClean="0"/>
              <a:t> Next, </a:t>
            </a:r>
            <a:r>
              <a:rPr lang="en-US" dirty="0" err="1" smtClean="0"/>
              <a:t>maka</a:t>
            </a:r>
            <a:r>
              <a:rPr lang="en-US" dirty="0" smtClean="0"/>
              <a:t> </a:t>
            </a:r>
            <a:r>
              <a:rPr lang="en-US" dirty="0" err="1" smtClean="0"/>
              <a:t>kota</a:t>
            </a:r>
            <a:r>
              <a:rPr lang="en-US" dirty="0" smtClean="0"/>
              <a:t> dialog Chart Wizard-Step 3 of 4 – Chart</a:t>
            </a:r>
            <a:r>
              <a:rPr lang="id-ID" dirty="0" smtClean="0"/>
              <a:t> Options.</a:t>
            </a:r>
          </a:p>
          <a:p>
            <a:pPr marL="514350" indent="-514350" algn="just">
              <a:buAutoNum type="arabicPeriod"/>
            </a:pPr>
            <a:r>
              <a:rPr lang="da-DK" dirty="0" smtClean="0"/>
              <a:t>Tab Titles digunakan untuk membuat judul grafik</a:t>
            </a:r>
            <a:r>
              <a:rPr lang="id-ID" dirty="0" smtClean="0"/>
              <a:t>. </a:t>
            </a:r>
          </a:p>
          <a:p>
            <a:pPr marL="514350" indent="-514350" algn="just">
              <a:buAutoNum type="arabicPeriod"/>
            </a:pPr>
            <a:r>
              <a:rPr lang="id-ID" dirty="0" smtClean="0"/>
              <a:t>Tab Axes digunakan untuk mengatur judul sumbu (axis), kita dapat mengatur apakah judul sumbu category (X)axis, series (Y) axis dan Value (Z) axis akan ditampilkan atau tidak.</a:t>
            </a:r>
            <a:endParaRPr lang="id-ID" dirty="0"/>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85794"/>
            <a:ext cx="8501122" cy="6072206"/>
          </a:xfrm>
        </p:spPr>
        <p:txBody>
          <a:bodyPr>
            <a:normAutofit lnSpcReduction="10000"/>
          </a:bodyPr>
          <a:lstStyle/>
          <a:p>
            <a:pPr marL="514350" indent="-514350" algn="just">
              <a:buAutoNum type="arabicPeriod" startAt="8"/>
            </a:pPr>
            <a:r>
              <a:rPr lang="id-ID" dirty="0" smtClean="0"/>
              <a:t>Tab Gridlines digunakan untuk mengatur tampilan garis skala </a:t>
            </a:r>
            <a:r>
              <a:rPr lang="es-ES" dirty="0" err="1" smtClean="0"/>
              <a:t>pembantu</a:t>
            </a:r>
            <a:r>
              <a:rPr lang="es-ES" dirty="0" smtClean="0"/>
              <a:t> (</a:t>
            </a:r>
            <a:r>
              <a:rPr lang="es-ES" dirty="0" err="1" smtClean="0"/>
              <a:t>grid</a:t>
            </a:r>
            <a:r>
              <a:rPr lang="es-ES" dirty="0" smtClean="0"/>
              <a:t>) pada </a:t>
            </a:r>
            <a:r>
              <a:rPr lang="es-ES" dirty="0" err="1" smtClean="0"/>
              <a:t>sumbu</a:t>
            </a:r>
            <a:r>
              <a:rPr lang="es-ES" dirty="0" smtClean="0"/>
              <a:t> X, Y dan Z </a:t>
            </a:r>
            <a:r>
              <a:rPr lang="es-ES" dirty="0" err="1" smtClean="0"/>
              <a:t>dengan</a:t>
            </a:r>
            <a:r>
              <a:rPr lang="es-ES" dirty="0" smtClean="0"/>
              <a:t> </a:t>
            </a:r>
            <a:r>
              <a:rPr lang="es-ES" dirty="0" err="1" smtClean="0"/>
              <a:t>pilihan</a:t>
            </a:r>
            <a:r>
              <a:rPr lang="es-ES" dirty="0" smtClean="0"/>
              <a:t> mayor</a:t>
            </a:r>
            <a:r>
              <a:rPr lang="id-ID" dirty="0" smtClean="0"/>
              <a:t> gridlines (jarak antar garis agak lebar) dan minor gridlines (jarak antar garis dekat).</a:t>
            </a:r>
          </a:p>
          <a:p>
            <a:pPr marL="514350" indent="-514350" algn="just">
              <a:buAutoNum type="arabicPeriod" startAt="8"/>
            </a:pPr>
            <a:r>
              <a:rPr lang="de-DE" dirty="0" smtClean="0"/>
              <a:t>Tab Legend digunakan untuk mengatur tampilan legend dari</a:t>
            </a:r>
            <a:r>
              <a:rPr lang="id-ID" dirty="0" smtClean="0"/>
              <a:t> grafik.</a:t>
            </a:r>
          </a:p>
          <a:p>
            <a:pPr marL="514350" indent="-514350" algn="just">
              <a:buAutoNum type="arabicPeriod" startAt="8"/>
            </a:pPr>
            <a:r>
              <a:rPr lang="nn-NO" dirty="0" smtClean="0"/>
              <a:t>Tab Data Labels digunakan untuk mengatur penempatan label data</a:t>
            </a:r>
            <a:r>
              <a:rPr lang="id-ID" dirty="0" smtClean="0"/>
              <a:t> pada grafik.</a:t>
            </a:r>
          </a:p>
          <a:p>
            <a:pPr marL="514350" indent="-514350" algn="just">
              <a:buAutoNum type="arabicPeriod" startAt="8"/>
            </a:pPr>
            <a:r>
              <a:rPr lang="id-ID" dirty="0" smtClean="0"/>
              <a:t>Tab Data Table digunakan untuk mengatur apakah ingin menampilkan data tabel atau tidak pada bagian bawah grafik.</a:t>
            </a:r>
          </a:p>
          <a:p>
            <a:pPr marL="514350" indent="-514350" algn="just">
              <a:buAutoNum type="arabicPeriod" startAt="8"/>
            </a:pPr>
            <a:r>
              <a:rPr lang="id-ID" dirty="0" smtClean="0"/>
              <a:t>Klik tombol Next untuk melangkah ketahap akhir pembuatan </a:t>
            </a:r>
            <a:r>
              <a:rPr lang="en-US" dirty="0" err="1" smtClean="0"/>
              <a:t>grafik</a:t>
            </a:r>
            <a:r>
              <a:rPr lang="en-US" dirty="0" smtClean="0"/>
              <a:t> </a:t>
            </a:r>
            <a:r>
              <a:rPr lang="en-US" dirty="0" err="1" smtClean="0"/>
              <a:t>ini</a:t>
            </a:r>
            <a:r>
              <a:rPr lang="en-US" dirty="0" smtClean="0"/>
              <a:t>, </a:t>
            </a:r>
            <a:r>
              <a:rPr lang="en-US" dirty="0" err="1" smtClean="0"/>
              <a:t>yaitu</a:t>
            </a:r>
            <a:r>
              <a:rPr lang="en-US" dirty="0" smtClean="0"/>
              <a:t> Chart Wizard – Step 4 of 4 - Chart Location.</a:t>
            </a:r>
            <a:endParaRPr lang="id-ID" dirty="0" smtClean="0"/>
          </a:p>
          <a:p>
            <a:pPr marL="514350" indent="-514350" algn="just">
              <a:buAutoNum type="arabicPeriod" startAt="8"/>
            </a:pPr>
            <a:r>
              <a:rPr lang="id-ID" dirty="0" smtClean="0"/>
              <a:t>Klik Finish untuk menutup jendela ini.</a:t>
            </a:r>
            <a:endParaRPr lang="id-ID"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510334"/>
          </a:xfrm>
        </p:spPr>
        <p:txBody>
          <a:bodyPr>
            <a:normAutofit fontScale="90000"/>
          </a:bodyPr>
          <a:lstStyle/>
          <a:p>
            <a:pPr algn="ctr"/>
            <a:r>
              <a:rPr lang="id-ID" b="1" dirty="0" smtClean="0"/>
              <a:t>Mencetak Lembar Kerja</a:t>
            </a:r>
            <a:endParaRPr lang="id-ID" dirty="0"/>
          </a:p>
        </p:txBody>
      </p:sp>
      <p:sp>
        <p:nvSpPr>
          <p:cNvPr id="3" name="Content Placeholder 2"/>
          <p:cNvSpPr>
            <a:spLocks noGrp="1"/>
          </p:cNvSpPr>
          <p:nvPr>
            <p:ph idx="1"/>
          </p:nvPr>
        </p:nvSpPr>
        <p:spPr>
          <a:xfrm>
            <a:off x="457200" y="1214422"/>
            <a:ext cx="8229600" cy="5643578"/>
          </a:xfrm>
        </p:spPr>
        <p:txBody>
          <a:bodyPr>
            <a:normAutofit fontScale="85000" lnSpcReduction="20000"/>
          </a:bodyPr>
          <a:lstStyle/>
          <a:p>
            <a:pPr marL="514350" indent="-514350" algn="just">
              <a:buAutoNum type="alphaLcPeriod"/>
            </a:pPr>
            <a:r>
              <a:rPr lang="id-ID" dirty="0" smtClean="0"/>
              <a:t>Jika ingin mencetak range tertentu dari data maka sorotlah terlebih dahulu range yang akan dicetak, kalau tidak langsung kelangkah berikutnya.</a:t>
            </a:r>
          </a:p>
          <a:p>
            <a:pPr marL="514350" indent="-514350" algn="just">
              <a:buAutoNum type="alphaLcPeriod"/>
            </a:pPr>
            <a:r>
              <a:rPr lang="id-ID" dirty="0" smtClean="0"/>
              <a:t>Pilih menu File dan klik Print.</a:t>
            </a:r>
          </a:p>
          <a:p>
            <a:pPr marL="514350" indent="-514350" algn="just">
              <a:buAutoNum type="alphaLcPeriod"/>
            </a:pPr>
            <a:r>
              <a:rPr lang="id-ID" dirty="0" smtClean="0"/>
              <a:t>Pilihan Name diisi denga jenis printer yang terpasang pada komputer saat ini.</a:t>
            </a:r>
          </a:p>
          <a:p>
            <a:pPr marL="514350" indent="-514350" algn="just">
              <a:buAutoNum type="alphaLcPeriod"/>
            </a:pPr>
            <a:r>
              <a:rPr lang="id-ID" dirty="0" smtClean="0"/>
              <a:t>Pilihan Print Range digunakan untuk menentukan range data yang akan </a:t>
            </a:r>
            <a:r>
              <a:rPr lang="nb-NO" dirty="0" smtClean="0"/>
              <a:t>dicetak, apakah keseluruhan (All) atau range tertentu dari halaman (from)</a:t>
            </a:r>
            <a:r>
              <a:rPr lang="id-ID" dirty="0" smtClean="0"/>
              <a:t> tertentu sampai kehalaman tertentu.</a:t>
            </a:r>
          </a:p>
          <a:p>
            <a:pPr marL="514350" indent="-514350" algn="just">
              <a:buAutoNum type="alphaLcPeriod"/>
            </a:pPr>
            <a:r>
              <a:rPr lang="id-ID" dirty="0" smtClean="0"/>
              <a:t>Pilihan Print What digunakan untuk menetukan data yang akan dicetak, apakah data yang disorot saja (selection), seluruh isi lembar kerja yang aktif (Active Sheet(s)) atau ingin mencetak seluruh lembar kerja yang ada pada buku kerja yang aktif saat ini.</a:t>
            </a:r>
          </a:p>
          <a:p>
            <a:pPr marL="514350" indent="-514350" algn="just">
              <a:buAutoNum type="alphaLcPeriod"/>
            </a:pPr>
            <a:r>
              <a:rPr lang="id-ID" dirty="0" smtClean="0"/>
              <a:t> Isilah Number of copies dengan nilai tertentu jika ingin mencetak data rangkap.</a:t>
            </a:r>
          </a:p>
          <a:p>
            <a:pPr marL="514350" indent="-514350" algn="just">
              <a:buAutoNum type="alphaLcPeriod"/>
            </a:pPr>
            <a:r>
              <a:rPr lang="id-ID" dirty="0" smtClean="0"/>
              <a:t> Klik OK untuk menutup jendela ini dan printer akan melaksanakannya.</a:t>
            </a:r>
            <a:endParaRPr lang="id-ID"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0034" y="704088"/>
            <a:ext cx="8229600" cy="1010400"/>
          </a:xfrm>
        </p:spPr>
        <p:txBody>
          <a:bodyPr>
            <a:normAutofit/>
          </a:bodyPr>
          <a:lstStyle/>
          <a:p>
            <a:pPr algn="just">
              <a:buFont typeface="Wingdings" pitchFamily="2" charset="2"/>
              <a:buChar char="Ø"/>
            </a:pPr>
            <a:r>
              <a:rPr lang="id-ID" sz="2000" dirty="0" smtClean="0"/>
              <a:t>   Menu Bar, berisi sederetan menu yang dapat digunakan, dimana setiap</a:t>
            </a:r>
            <a:br>
              <a:rPr lang="id-ID" sz="2000" dirty="0" smtClean="0"/>
            </a:br>
            <a:r>
              <a:rPr lang="id-ID" sz="2000" dirty="0" smtClean="0"/>
              <a:t>menu mempunyai sub menu masing-masing sesuai dengan fungsi dari menu</a:t>
            </a:r>
            <a:br>
              <a:rPr lang="id-ID" sz="2000" dirty="0" smtClean="0"/>
            </a:br>
            <a:r>
              <a:rPr lang="id-ID" sz="2000" dirty="0" smtClean="0"/>
              <a:t>induknya.</a:t>
            </a:r>
            <a:endParaRPr lang="id-ID" sz="20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500034" y="1785926"/>
            <a:ext cx="8143932" cy="557552"/>
          </a:xfrm>
          <a:prstGeom prst="rect">
            <a:avLst/>
          </a:prstGeom>
          <a:noFill/>
          <a:ln w="9525">
            <a:noFill/>
            <a:miter lim="800000"/>
            <a:headEnd/>
            <a:tailEnd/>
          </a:ln>
          <a:effectLst/>
        </p:spPr>
      </p:pic>
      <p:sp>
        <p:nvSpPr>
          <p:cNvPr id="10" name="Title 5"/>
          <p:cNvSpPr txBox="1">
            <a:spLocks/>
          </p:cNvSpPr>
          <p:nvPr/>
        </p:nvSpPr>
        <p:spPr>
          <a:xfrm>
            <a:off x="500034" y="4429132"/>
            <a:ext cx="8229600" cy="1285884"/>
          </a:xfrm>
          <a:prstGeom prst="rect">
            <a:avLst/>
          </a:prstGeom>
        </p:spPr>
        <p:txBody>
          <a:bodyPr vert="horz" lIns="0" rIns="0" bIns="0" anchor="b">
            <a:noAutofit/>
          </a:bodyPr>
          <a:lstStyle/>
          <a:p>
            <a:pPr algn="just">
              <a:buFont typeface="Wingdings" pitchFamily="2" charset="2"/>
              <a:buChar char="Ø"/>
            </a:pPr>
            <a:r>
              <a:rPr lang="id-ID" sz="2000" dirty="0" smtClean="0"/>
              <a:t>  Toolbar </a:t>
            </a:r>
            <a:r>
              <a:rPr lang="id-ID" sz="2000" dirty="0"/>
              <a:t>Formatting, adalah toolbar yang sering kita gunakan yang </a:t>
            </a:r>
            <a:r>
              <a:rPr lang="id-ID" sz="2000" dirty="0" smtClean="0"/>
              <a:t>berfungsi dalam </a:t>
            </a:r>
            <a:r>
              <a:rPr lang="id-ID" sz="2000" dirty="0"/>
              <a:t>hal memformat lembar kerja, apakah itu rata kiri, kanan atau </a:t>
            </a:r>
            <a:r>
              <a:rPr lang="id-ID" sz="2000" dirty="0" smtClean="0"/>
              <a:t>rata tengah</a:t>
            </a:r>
            <a:r>
              <a:rPr lang="id-ID" sz="2000" dirty="0"/>
              <a:t>, kita juga bisa cetak tebal, miring atau bergaris bawah, semua </a:t>
            </a:r>
            <a:r>
              <a:rPr lang="id-ID" sz="2000" dirty="0" smtClean="0"/>
              <a:t>ini adalah </a:t>
            </a:r>
            <a:r>
              <a:rPr lang="id-ID" sz="2000" dirty="0"/>
              <a:t>bagian dari proses memformat lembar kerja. Standarnya</a:t>
            </a:r>
            <a:endParaRPr kumimoji="0" lang="id-ID" sz="2000" b="0" i="0" u="none" strike="noStrike" kern="1200" cap="none" spc="0" normalizeH="0" baseline="0" noProof="0" dirty="0">
              <a:ln>
                <a:noFill/>
              </a:ln>
              <a:solidFill>
                <a:schemeClr val="tx2"/>
              </a:solidFill>
              <a:effectLst/>
              <a:uLnTx/>
              <a:uFillTx/>
              <a:latin typeface="+mj-lt"/>
              <a:ea typeface="+mj-ea"/>
              <a:cs typeface="+mj-cs"/>
            </a:endParaRPr>
          </a:p>
        </p:txBody>
      </p:sp>
      <p:sp>
        <p:nvSpPr>
          <p:cNvPr id="11" name="Title 5"/>
          <p:cNvSpPr txBox="1">
            <a:spLocks/>
          </p:cNvSpPr>
          <p:nvPr/>
        </p:nvSpPr>
        <p:spPr>
          <a:xfrm>
            <a:off x="500034" y="2357430"/>
            <a:ext cx="8229600" cy="1010400"/>
          </a:xfrm>
          <a:prstGeom prst="rect">
            <a:avLst/>
          </a:prstGeom>
        </p:spPr>
        <p:txBody>
          <a:bodyPr vert="horz" lIns="0" rIns="0" bIns="0" anchor="b">
            <a:normAutofit/>
          </a:bodyPr>
          <a:lstStyle/>
          <a:p>
            <a:pPr algn="just">
              <a:buFont typeface="Wingdings" pitchFamily="2" charset="2"/>
              <a:buChar char="Ø"/>
            </a:pPr>
            <a:r>
              <a:rPr lang="id-ID" sz="2000" dirty="0" smtClean="0"/>
              <a:t>  Toolbars </a:t>
            </a:r>
            <a:r>
              <a:rPr lang="id-ID" sz="2000" dirty="0"/>
              <a:t>Standard, adalah sederetan icon-icon yang akan sering </a:t>
            </a:r>
            <a:r>
              <a:rPr lang="id-ID" sz="2000" dirty="0" smtClean="0"/>
              <a:t>digunakan. Toolbar </a:t>
            </a:r>
            <a:r>
              <a:rPr lang="id-ID" sz="2000" dirty="0"/>
              <a:t>digunakan agar kita dapat memilih </a:t>
            </a:r>
            <a:r>
              <a:rPr lang="id-ID" sz="2000" dirty="0" smtClean="0"/>
              <a:t>dan menjalankan perintah dengan </a:t>
            </a:r>
            <a:r>
              <a:rPr lang="id-ID" sz="2000" dirty="0"/>
              <a:t>cepat dan mudah.</a:t>
            </a:r>
            <a:endParaRPr kumimoji="0" lang="id-ID" sz="2000" b="0" i="0" u="none" strike="noStrike" kern="1200" cap="none" spc="0" normalizeH="0" baseline="0" noProof="0" dirty="0">
              <a:ln>
                <a:noFill/>
              </a:ln>
              <a:solidFill>
                <a:schemeClr val="tx2"/>
              </a:solidFill>
              <a:effectLst/>
              <a:uLnTx/>
              <a:uFillTx/>
              <a:latin typeface="+mj-lt"/>
              <a:ea typeface="+mj-ea"/>
              <a:cs typeface="+mj-cs"/>
            </a:endParaRPr>
          </a:p>
        </p:txBody>
      </p:sp>
      <p:pic>
        <p:nvPicPr>
          <p:cNvPr id="2051" name="Picture 3"/>
          <p:cNvPicPr>
            <a:picLocks noChangeAspect="1" noChangeArrowheads="1"/>
          </p:cNvPicPr>
          <p:nvPr/>
        </p:nvPicPr>
        <p:blipFill>
          <a:blip r:embed="rId3" cstate="print"/>
          <a:srcRect/>
          <a:stretch>
            <a:fillRect/>
          </a:stretch>
        </p:blipFill>
        <p:spPr bwMode="auto">
          <a:xfrm>
            <a:off x="571472" y="3571876"/>
            <a:ext cx="8072494" cy="857256"/>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cstate="print"/>
          <a:srcRect/>
          <a:stretch>
            <a:fillRect/>
          </a:stretch>
        </p:blipFill>
        <p:spPr bwMode="auto">
          <a:xfrm>
            <a:off x="500034" y="5857892"/>
            <a:ext cx="8286808" cy="714380"/>
          </a:xfrm>
          <a:prstGeom prst="rect">
            <a:avLst/>
          </a:prstGeom>
          <a:noFill/>
          <a:ln w="9525">
            <a:noFill/>
            <a:miter lim="800000"/>
            <a:headEnd/>
            <a:tailEnd/>
          </a:ln>
          <a:effectLst/>
        </p:spPr>
      </p:pic>
    </p:spTree>
  </p:cSld>
  <p:clrMapOvr>
    <a:masterClrMapping/>
  </p:clrMapOvr>
  <p:transition spd="med">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642942"/>
          </a:xfrm>
        </p:spPr>
        <p:txBody>
          <a:bodyPr>
            <a:noAutofit/>
          </a:bodyPr>
          <a:lstStyle/>
          <a:p>
            <a:pPr algn="just">
              <a:buFont typeface="Wingdings" pitchFamily="2" charset="2"/>
              <a:buChar char="Ø"/>
            </a:pPr>
            <a:r>
              <a:rPr lang="id-ID" sz="2000" dirty="0" smtClean="0"/>
              <a:t>  Row Heading (Kepala garis), adalah penunjuk lokasi baris pada lembar</a:t>
            </a:r>
            <a:br>
              <a:rPr lang="id-ID" sz="2000" dirty="0" smtClean="0"/>
            </a:br>
            <a:r>
              <a:rPr lang="id-ID" sz="2000" dirty="0" smtClean="0"/>
              <a:t>kerja yang aktif. </a:t>
            </a:r>
            <a:endParaRPr lang="id-ID" sz="2000"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2500298" y="1214422"/>
            <a:ext cx="839355" cy="1071570"/>
          </a:xfrm>
          <a:prstGeom prst="rect">
            <a:avLst/>
          </a:prstGeom>
          <a:noFill/>
          <a:ln w="9525">
            <a:noFill/>
            <a:miter lim="800000"/>
            <a:headEnd/>
            <a:tailEnd/>
          </a:ln>
          <a:effectLst/>
        </p:spPr>
      </p:pic>
      <p:sp>
        <p:nvSpPr>
          <p:cNvPr id="5" name="Title 1"/>
          <p:cNvSpPr txBox="1">
            <a:spLocks/>
          </p:cNvSpPr>
          <p:nvPr/>
        </p:nvSpPr>
        <p:spPr>
          <a:xfrm>
            <a:off x="571472" y="2357430"/>
            <a:ext cx="8229600" cy="642942"/>
          </a:xfrm>
          <a:prstGeom prst="rect">
            <a:avLst/>
          </a:prstGeom>
        </p:spPr>
        <p:txBody>
          <a:bodyPr vert="horz" lIns="0" rIns="0" bIns="0" anchor="b">
            <a:noAutofit/>
          </a:bodyPr>
          <a:lstStyle/>
          <a:p>
            <a:pPr algn="just">
              <a:buFont typeface="Wingdings" pitchFamily="2" charset="2"/>
              <a:buChar char="Ø"/>
            </a:pPr>
            <a:r>
              <a:rPr lang="id-ID" sz="2000" dirty="0" smtClean="0">
                <a:solidFill>
                  <a:schemeClr val="accent1">
                    <a:lumMod val="75000"/>
                  </a:schemeClr>
                </a:solidFill>
              </a:rPr>
              <a:t>  Column </a:t>
            </a:r>
            <a:r>
              <a:rPr lang="id-ID" sz="2000" dirty="0">
                <a:solidFill>
                  <a:schemeClr val="accent1">
                    <a:lumMod val="75000"/>
                  </a:schemeClr>
                </a:solidFill>
              </a:rPr>
              <a:t>Heading (Kepala kolom), adalah penunjuk lokasi kolom </a:t>
            </a:r>
            <a:r>
              <a:rPr lang="id-ID" sz="2000" dirty="0" smtClean="0">
                <a:solidFill>
                  <a:schemeClr val="accent1">
                    <a:lumMod val="75000"/>
                  </a:schemeClr>
                </a:solidFill>
              </a:rPr>
              <a:t>pada lembar </a:t>
            </a:r>
            <a:r>
              <a:rPr lang="id-ID" sz="2000" dirty="0">
                <a:solidFill>
                  <a:schemeClr val="accent1">
                    <a:lumMod val="75000"/>
                  </a:schemeClr>
                </a:solidFill>
              </a:rPr>
              <a:t>kerja yang aktif.</a:t>
            </a:r>
            <a:endParaRPr kumimoji="0" lang="id-ID" sz="2000" b="0" i="0" u="none" strike="noStrike" kern="1200" cap="none" spc="0" normalizeH="0" baseline="0" noProof="0" dirty="0">
              <a:ln>
                <a:noFill/>
              </a:ln>
              <a:solidFill>
                <a:schemeClr val="accent1">
                  <a:lumMod val="75000"/>
                </a:schemeClr>
              </a:solidFill>
              <a:effectLst/>
              <a:uLnTx/>
              <a:uFillTx/>
              <a:latin typeface="+mj-lt"/>
              <a:ea typeface="+mj-ea"/>
              <a:cs typeface="+mj-cs"/>
            </a:endParaRPr>
          </a:p>
        </p:txBody>
      </p:sp>
      <p:sp>
        <p:nvSpPr>
          <p:cNvPr id="6" name="Title 1"/>
          <p:cNvSpPr txBox="1">
            <a:spLocks/>
          </p:cNvSpPr>
          <p:nvPr/>
        </p:nvSpPr>
        <p:spPr>
          <a:xfrm>
            <a:off x="571472" y="3714752"/>
            <a:ext cx="8229600" cy="1000132"/>
          </a:xfrm>
          <a:prstGeom prst="rect">
            <a:avLst/>
          </a:prstGeom>
        </p:spPr>
        <p:txBody>
          <a:bodyPr vert="horz" lIns="0" rIns="0" bIns="0" anchor="b">
            <a:noAutofit/>
          </a:bodyPr>
          <a:lstStyle/>
          <a:p>
            <a:pPr algn="just">
              <a:buFont typeface="Wingdings" pitchFamily="2" charset="2"/>
              <a:buChar char="Ø"/>
            </a:pPr>
            <a:r>
              <a:rPr lang="id-ID" sz="2000" dirty="0" smtClean="0">
                <a:solidFill>
                  <a:schemeClr val="accent1">
                    <a:lumMod val="50000"/>
                  </a:schemeClr>
                </a:solidFill>
              </a:rPr>
              <a:t>  Cell Pointer (penunjuk sel), adalah penunjuk sel yang aktif. Sel adalah perpotongan antara kolom dengan baris. Sel diberi nama menurut posisi kolom dan baris.</a:t>
            </a:r>
            <a:endParaRPr kumimoji="0" lang="id-ID" sz="2000" b="0" i="0" u="none" strike="noStrike" kern="1200" cap="none" spc="0" normalizeH="0" baseline="0" noProof="0" dirty="0">
              <a:ln>
                <a:noFill/>
              </a:ln>
              <a:solidFill>
                <a:schemeClr val="accent1">
                  <a:lumMod val="50000"/>
                </a:schemeClr>
              </a:solidFill>
              <a:effectLst/>
              <a:uLnTx/>
              <a:uFillTx/>
              <a:latin typeface="+mj-lt"/>
              <a:ea typeface="+mj-ea"/>
              <a:cs typeface="+mj-cs"/>
            </a:endParaRPr>
          </a:p>
        </p:txBody>
      </p:sp>
      <p:pic>
        <p:nvPicPr>
          <p:cNvPr id="3075" name="Picture 3"/>
          <p:cNvPicPr>
            <a:picLocks noChangeAspect="1" noChangeArrowheads="1"/>
          </p:cNvPicPr>
          <p:nvPr/>
        </p:nvPicPr>
        <p:blipFill>
          <a:blip r:embed="rId3" cstate="print"/>
          <a:srcRect/>
          <a:stretch>
            <a:fillRect/>
          </a:stretch>
        </p:blipFill>
        <p:spPr bwMode="auto">
          <a:xfrm>
            <a:off x="571472" y="3071810"/>
            <a:ext cx="8143900" cy="500066"/>
          </a:xfrm>
          <a:prstGeom prst="rect">
            <a:avLst/>
          </a:prstGeom>
          <a:noFill/>
          <a:ln w="9525">
            <a:noFill/>
            <a:miter lim="800000"/>
            <a:headEnd/>
            <a:tailEnd/>
          </a:ln>
          <a:effectLst/>
        </p:spPr>
      </p:pic>
      <p:sp>
        <p:nvSpPr>
          <p:cNvPr id="8" name="Title 1"/>
          <p:cNvSpPr txBox="1">
            <a:spLocks/>
          </p:cNvSpPr>
          <p:nvPr/>
        </p:nvSpPr>
        <p:spPr>
          <a:xfrm>
            <a:off x="571472" y="4786322"/>
            <a:ext cx="8229600" cy="714380"/>
          </a:xfrm>
          <a:prstGeom prst="rect">
            <a:avLst/>
          </a:prstGeom>
        </p:spPr>
        <p:txBody>
          <a:bodyPr vert="horz" lIns="0" rIns="0" bIns="0" anchor="b">
            <a:noAutofit/>
          </a:bodyPr>
          <a:lstStyle/>
          <a:p>
            <a:pPr algn="just">
              <a:buFont typeface="Wingdings" pitchFamily="2" charset="2"/>
              <a:buChar char="Ø"/>
            </a:pPr>
            <a:r>
              <a:rPr lang="id-ID" sz="2000" dirty="0" smtClean="0">
                <a:solidFill>
                  <a:schemeClr val="accent1">
                    <a:lumMod val="50000"/>
                  </a:schemeClr>
                </a:solidFill>
              </a:rPr>
              <a:t>  Formula </a:t>
            </a:r>
            <a:r>
              <a:rPr lang="id-ID" sz="2000" dirty="0">
                <a:solidFill>
                  <a:schemeClr val="accent1">
                    <a:lumMod val="50000"/>
                  </a:schemeClr>
                </a:solidFill>
              </a:rPr>
              <a:t>Bar, adalah tempat kita untuk mengetikkan rumus-rumus </a:t>
            </a:r>
            <a:r>
              <a:rPr lang="id-ID" sz="2000" dirty="0" smtClean="0">
                <a:solidFill>
                  <a:schemeClr val="accent1">
                    <a:lumMod val="50000"/>
                  </a:schemeClr>
                </a:solidFill>
              </a:rPr>
              <a:t>yang akan </a:t>
            </a:r>
            <a:r>
              <a:rPr lang="id-ID" sz="2000" dirty="0">
                <a:solidFill>
                  <a:schemeClr val="accent1">
                    <a:lumMod val="50000"/>
                  </a:schemeClr>
                </a:solidFill>
              </a:rPr>
              <a:t>kita gunakan nantinya.</a:t>
            </a:r>
            <a:endParaRPr kumimoji="0" lang="id-ID" sz="2000" b="0" i="0"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
        <p:nvSpPr>
          <p:cNvPr id="9" name="Title 1"/>
          <p:cNvSpPr txBox="1">
            <a:spLocks/>
          </p:cNvSpPr>
          <p:nvPr/>
        </p:nvSpPr>
        <p:spPr>
          <a:xfrm>
            <a:off x="571472" y="5643578"/>
            <a:ext cx="8229600" cy="714380"/>
          </a:xfrm>
          <a:prstGeom prst="rect">
            <a:avLst/>
          </a:prstGeom>
        </p:spPr>
        <p:txBody>
          <a:bodyPr vert="horz" lIns="0" rIns="0" bIns="0" anchor="b">
            <a:noAutofit/>
          </a:bodyPr>
          <a:lstStyle/>
          <a:p>
            <a:pPr>
              <a:buFont typeface="Wingdings" pitchFamily="2" charset="2"/>
              <a:buChar char="Ø"/>
            </a:pPr>
            <a:r>
              <a:rPr lang="id-ID" sz="2000" dirty="0" smtClean="0">
                <a:solidFill>
                  <a:schemeClr val="accent1">
                    <a:lumMod val="50000"/>
                  </a:schemeClr>
                </a:solidFill>
              </a:rPr>
              <a:t>  Scroll </a:t>
            </a:r>
            <a:r>
              <a:rPr lang="id-ID" sz="2000" dirty="0">
                <a:solidFill>
                  <a:schemeClr val="accent1">
                    <a:lumMod val="50000"/>
                  </a:schemeClr>
                </a:solidFill>
              </a:rPr>
              <a:t>Bar, berfungsi untuk menggeser lembar kerja secara </a:t>
            </a:r>
            <a:r>
              <a:rPr lang="id-ID" sz="2000" dirty="0" smtClean="0">
                <a:solidFill>
                  <a:schemeClr val="accent1">
                    <a:lumMod val="50000"/>
                  </a:schemeClr>
                </a:solidFill>
              </a:rPr>
              <a:t>vertikal </a:t>
            </a:r>
            <a:r>
              <a:rPr lang="en-US" sz="2000" dirty="0" smtClean="0">
                <a:solidFill>
                  <a:schemeClr val="accent1">
                    <a:lumMod val="50000"/>
                  </a:schemeClr>
                </a:solidFill>
              </a:rPr>
              <a:t>(Vertical </a:t>
            </a:r>
            <a:r>
              <a:rPr lang="en-US" sz="2000" dirty="0">
                <a:solidFill>
                  <a:schemeClr val="accent1">
                    <a:lumMod val="50000"/>
                  </a:schemeClr>
                </a:solidFill>
              </a:rPr>
              <a:t>Scroll Bar) </a:t>
            </a:r>
            <a:r>
              <a:rPr lang="en-US" sz="2000" dirty="0" err="1">
                <a:solidFill>
                  <a:schemeClr val="accent1">
                    <a:lumMod val="50000"/>
                  </a:schemeClr>
                </a:solidFill>
              </a:rPr>
              <a:t>dan</a:t>
            </a:r>
            <a:r>
              <a:rPr lang="en-US" sz="2000" dirty="0">
                <a:solidFill>
                  <a:schemeClr val="accent1">
                    <a:lumMod val="50000"/>
                  </a:schemeClr>
                </a:solidFill>
              </a:rPr>
              <a:t> horizontal (Horizontal Scroll Bar).</a:t>
            </a:r>
            <a:endParaRPr kumimoji="0" lang="id-ID" sz="2000" b="0" i="0"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Tree>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04088"/>
            <a:ext cx="8305800" cy="724648"/>
          </a:xfrm>
        </p:spPr>
        <p:txBody>
          <a:bodyPr anchor="t">
            <a:normAutofit fontScale="90000"/>
          </a:bodyPr>
          <a:lstStyle/>
          <a:p>
            <a:r>
              <a:rPr lang="id-ID" b="1" dirty="0" smtClean="0"/>
              <a:t>Mengakhiri Excel 2000</a:t>
            </a:r>
            <a:endParaRPr lang="id-ID" dirty="0"/>
          </a:p>
        </p:txBody>
      </p:sp>
      <p:sp>
        <p:nvSpPr>
          <p:cNvPr id="7" name="Title 5"/>
          <p:cNvSpPr txBox="1">
            <a:spLocks/>
          </p:cNvSpPr>
          <p:nvPr/>
        </p:nvSpPr>
        <p:spPr>
          <a:xfrm>
            <a:off x="428596" y="1857364"/>
            <a:ext cx="8305800" cy="3214710"/>
          </a:xfrm>
          <a:prstGeom prst="rect">
            <a:avLst/>
          </a:prstGeom>
        </p:spPr>
        <p:txBody>
          <a:bodyPr vert="horz" lIns="0" tIns="45720" rIns="0" bIns="0" anchor="t">
            <a:normAutofit fontScale="52500" lnSpcReduction="20000"/>
            <a:scene3d>
              <a:camera prst="orthographicFront"/>
              <a:lightRig rig="freezing" dir="t">
                <a:rot lat="0" lon="0" rev="5640000"/>
              </a:lightRig>
            </a:scene3d>
            <a:sp3d prstMaterial="flat">
              <a:contourClr>
                <a:schemeClr val="tx2"/>
              </a:contourClr>
            </a:sp3d>
          </a:bodyPr>
          <a:lstStyle/>
          <a:p>
            <a:pPr marL="914400" indent="-914400" algn="just">
              <a:buFont typeface="+mj-lt"/>
              <a:buAutoNum type="arabicPeriod"/>
            </a:pPr>
            <a:r>
              <a:rPr lang="id-ID" sz="5400" dirty="0" smtClean="0">
                <a:solidFill>
                  <a:schemeClr val="accent1">
                    <a:lumMod val="50000"/>
                  </a:schemeClr>
                </a:solidFill>
              </a:rPr>
              <a:t>Pilih </a:t>
            </a:r>
            <a:r>
              <a:rPr lang="id-ID" sz="5400" dirty="0">
                <a:solidFill>
                  <a:schemeClr val="accent1">
                    <a:lumMod val="50000"/>
                  </a:schemeClr>
                </a:solidFill>
              </a:rPr>
              <a:t>dan Klik File, Exit, </a:t>
            </a:r>
            <a:r>
              <a:rPr lang="id-ID" sz="5400" dirty="0" smtClean="0">
                <a:solidFill>
                  <a:schemeClr val="accent1">
                    <a:lumMod val="50000"/>
                  </a:schemeClr>
                </a:solidFill>
              </a:rPr>
              <a:t>atau</a:t>
            </a:r>
          </a:p>
          <a:p>
            <a:pPr marL="914400" indent="-914400" algn="just"/>
            <a:endParaRPr lang="id-ID" sz="5400" dirty="0" smtClean="0">
              <a:solidFill>
                <a:schemeClr val="accent1">
                  <a:lumMod val="50000"/>
                </a:schemeClr>
              </a:solidFill>
            </a:endParaRPr>
          </a:p>
          <a:p>
            <a:pPr marL="914400" indent="-914400" algn="just"/>
            <a:r>
              <a:rPr lang="id-ID" sz="5400" dirty="0" smtClean="0">
                <a:solidFill>
                  <a:schemeClr val="accent1">
                    <a:lumMod val="50000"/>
                  </a:schemeClr>
                </a:solidFill>
              </a:rPr>
              <a:t>2.	Klik </a:t>
            </a:r>
            <a:r>
              <a:rPr lang="id-ID" sz="5400" dirty="0">
                <a:solidFill>
                  <a:schemeClr val="accent1">
                    <a:lumMod val="50000"/>
                  </a:schemeClr>
                </a:solidFill>
              </a:rPr>
              <a:t>tombol Close (X) yang terletak pada pojok kanan atas jendela </a:t>
            </a:r>
            <a:r>
              <a:rPr lang="id-ID" sz="5400" dirty="0" smtClean="0">
                <a:solidFill>
                  <a:schemeClr val="accent1">
                    <a:lumMod val="50000"/>
                  </a:schemeClr>
                </a:solidFill>
              </a:rPr>
              <a:t>Excel 2000</a:t>
            </a:r>
            <a:r>
              <a:rPr lang="id-ID" sz="5400" dirty="0">
                <a:solidFill>
                  <a:schemeClr val="accent1">
                    <a:lumMod val="50000"/>
                  </a:schemeClr>
                </a:solidFill>
              </a:rPr>
              <a:t>, </a:t>
            </a:r>
            <a:r>
              <a:rPr lang="id-ID" sz="5400" dirty="0" smtClean="0">
                <a:solidFill>
                  <a:schemeClr val="accent1">
                    <a:lumMod val="50000"/>
                  </a:schemeClr>
                </a:solidFill>
              </a:rPr>
              <a:t>atau</a:t>
            </a:r>
          </a:p>
          <a:p>
            <a:pPr marL="914400" indent="-914400" algn="just">
              <a:buFont typeface="+mj-lt"/>
              <a:buAutoNum type="arabicPeriod"/>
            </a:pPr>
            <a:endParaRPr lang="id-ID" sz="5400" dirty="0" smtClean="0">
              <a:solidFill>
                <a:schemeClr val="accent1">
                  <a:lumMod val="50000"/>
                </a:schemeClr>
              </a:solidFill>
            </a:endParaRPr>
          </a:p>
          <a:p>
            <a:pPr marL="914400" indent="-914400" algn="just"/>
            <a:r>
              <a:rPr lang="id-ID" sz="5400" dirty="0" smtClean="0">
                <a:solidFill>
                  <a:schemeClr val="accent1">
                    <a:lumMod val="50000"/>
                  </a:schemeClr>
                </a:solidFill>
              </a:rPr>
              <a:t>3.	</a:t>
            </a:r>
            <a:r>
              <a:rPr lang="sv-SE" sz="5400" dirty="0" smtClean="0">
                <a:solidFill>
                  <a:schemeClr val="accent1">
                    <a:lumMod val="50000"/>
                  </a:schemeClr>
                </a:solidFill>
              </a:rPr>
              <a:t>Klik </a:t>
            </a:r>
            <a:r>
              <a:rPr lang="sv-SE" sz="5400" dirty="0">
                <a:solidFill>
                  <a:schemeClr val="accent1">
                    <a:lumMod val="50000"/>
                  </a:schemeClr>
                </a:solidFill>
              </a:rPr>
              <a:t>ganda Icon kontrol menu yang berada pada pojok kiri atas jendela </a:t>
            </a:r>
            <a:r>
              <a:rPr lang="sv-SE" sz="5400" dirty="0" smtClean="0">
                <a:solidFill>
                  <a:schemeClr val="accent1">
                    <a:lumMod val="50000"/>
                  </a:schemeClr>
                </a:solidFill>
              </a:rPr>
              <a:t>excel</a:t>
            </a:r>
            <a:r>
              <a:rPr lang="id-ID" sz="5400" dirty="0" smtClean="0">
                <a:solidFill>
                  <a:schemeClr val="accent1">
                    <a:lumMod val="50000"/>
                  </a:schemeClr>
                </a:solidFill>
              </a:rPr>
              <a:t> 2000</a:t>
            </a:r>
            <a:r>
              <a:rPr lang="id-ID" sz="5400" dirty="0">
                <a:solidFill>
                  <a:schemeClr val="accent1">
                    <a:lumMod val="50000"/>
                  </a:schemeClr>
                </a:solidFill>
              </a:rPr>
              <a:t>, </a:t>
            </a:r>
            <a:r>
              <a:rPr lang="id-ID" sz="5400" dirty="0" smtClean="0">
                <a:solidFill>
                  <a:schemeClr val="accent1">
                    <a:lumMod val="50000"/>
                  </a:schemeClr>
                </a:solidFill>
              </a:rPr>
              <a:t>atau</a:t>
            </a:r>
          </a:p>
          <a:p>
            <a:pPr marL="914400" indent="-914400" algn="just"/>
            <a:endParaRPr lang="id-ID" sz="5400" dirty="0" smtClean="0">
              <a:solidFill>
                <a:schemeClr val="accent1">
                  <a:lumMod val="50000"/>
                </a:schemeClr>
              </a:solidFill>
            </a:endParaRPr>
          </a:p>
          <a:p>
            <a:pPr marL="914400" indent="-914400" algn="just"/>
            <a:r>
              <a:rPr lang="id-ID" sz="5400" dirty="0" smtClean="0">
                <a:solidFill>
                  <a:schemeClr val="accent1">
                    <a:lumMod val="50000"/>
                  </a:schemeClr>
                </a:solidFill>
              </a:rPr>
              <a:t>4.	Tekan </a:t>
            </a:r>
            <a:r>
              <a:rPr lang="id-ID" sz="5400" dirty="0">
                <a:solidFill>
                  <a:schemeClr val="accent1">
                    <a:lumMod val="50000"/>
                  </a:schemeClr>
                </a:solidFill>
              </a:rPr>
              <a:t>tombol Alt+F4</a:t>
            </a:r>
            <a:endParaRPr kumimoji="0" lang="id-ID" sz="5000" b="0" i="0"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2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20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20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314"/>
            <a:ext cx="7772400" cy="857232"/>
          </a:xfrm>
        </p:spPr>
        <p:txBody>
          <a:bodyPr anchor="t">
            <a:noAutofit/>
          </a:bodyPr>
          <a:lstStyle/>
          <a:p>
            <a:r>
              <a:rPr lang="id-ID" sz="4000" b="1" dirty="0" smtClean="0"/>
              <a:t>Bekerja Dengan Excel 2000</a:t>
            </a:r>
            <a:endParaRPr lang="id-ID" sz="4000" dirty="0"/>
          </a:p>
        </p:txBody>
      </p:sp>
      <p:sp>
        <p:nvSpPr>
          <p:cNvPr id="4" name="Text Placeholder 3"/>
          <p:cNvSpPr>
            <a:spLocks noGrp="1"/>
          </p:cNvSpPr>
          <p:nvPr>
            <p:ph type="body" idx="1"/>
          </p:nvPr>
        </p:nvSpPr>
        <p:spPr>
          <a:xfrm>
            <a:off x="357158" y="928670"/>
            <a:ext cx="8286808" cy="1785950"/>
          </a:xfrm>
        </p:spPr>
        <p:txBody>
          <a:bodyPr>
            <a:normAutofit fontScale="92500"/>
          </a:bodyPr>
          <a:lstStyle/>
          <a:p>
            <a:pPr algn="just"/>
            <a:r>
              <a:rPr lang="id-ID" dirty="0" smtClean="0"/>
              <a:t>Dalam Excel 2000 kita akan sering berhubungan dengan kata Sel dan Range. Untuk itu kita jelaskan lagi bahwa SEL adalah perpotongan antara kolom dengan baris. Sedangkan RANGE adalah gabungan dari beberapa sel. Misalnya kumpulan sel A1 sampai dengan C10 disebut sebagai range A1:C10, kita juga bisa menyebutnya dengan range C10:A1.</a:t>
            </a:r>
            <a:endParaRPr lang="id-ID" dirty="0"/>
          </a:p>
        </p:txBody>
      </p:sp>
      <p:pic>
        <p:nvPicPr>
          <p:cNvPr id="4098" name="Picture 2"/>
          <p:cNvPicPr>
            <a:picLocks noChangeAspect="1" noChangeArrowheads="1"/>
          </p:cNvPicPr>
          <p:nvPr/>
        </p:nvPicPr>
        <p:blipFill>
          <a:blip r:embed="rId2" cstate="print"/>
          <a:srcRect/>
          <a:stretch>
            <a:fillRect/>
          </a:stretch>
        </p:blipFill>
        <p:spPr bwMode="auto">
          <a:xfrm>
            <a:off x="428596" y="2571744"/>
            <a:ext cx="8215370" cy="4286256"/>
          </a:xfrm>
          <a:prstGeom prst="rect">
            <a:avLst/>
          </a:prstGeom>
          <a:noFill/>
          <a:ln w="9525">
            <a:noFill/>
            <a:miter lim="800000"/>
            <a:headEnd/>
            <a:tailEnd/>
          </a:ln>
          <a:effectLst/>
        </p:spPr>
      </p:pic>
    </p:spTree>
  </p:cSld>
  <p:clrMapOvr>
    <a:masterClrMapping/>
  </p:clrMapOvr>
  <p:transition spd="med">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1472" y="245166"/>
            <a:ext cx="7772400" cy="754942"/>
          </a:xfrm>
        </p:spPr>
        <p:txBody>
          <a:bodyPr anchor="t"/>
          <a:lstStyle/>
          <a:p>
            <a:r>
              <a:rPr lang="pt-BR" sz="4000" dirty="0" smtClean="0"/>
              <a:t>Mengenal Tipe Data Pada Excel 2000</a:t>
            </a:r>
            <a:endParaRPr lang="id-ID" sz="4000" dirty="0"/>
          </a:p>
        </p:txBody>
      </p:sp>
      <p:sp>
        <p:nvSpPr>
          <p:cNvPr id="5" name="Text Placeholder 4"/>
          <p:cNvSpPr>
            <a:spLocks noGrp="1"/>
          </p:cNvSpPr>
          <p:nvPr>
            <p:ph type="body" idx="1"/>
          </p:nvPr>
        </p:nvSpPr>
        <p:spPr>
          <a:xfrm>
            <a:off x="530352" y="928670"/>
            <a:ext cx="7899300" cy="5643602"/>
          </a:xfrm>
        </p:spPr>
        <p:txBody>
          <a:bodyPr>
            <a:normAutofit fontScale="92500" lnSpcReduction="10000"/>
          </a:bodyPr>
          <a:lstStyle/>
          <a:p>
            <a:r>
              <a:rPr lang="nn-NO" dirty="0" smtClean="0"/>
              <a:t>1. Tipe Data Alpha Numerik/Teks</a:t>
            </a:r>
          </a:p>
          <a:p>
            <a:pPr algn="just"/>
            <a:r>
              <a:rPr lang="id-ID" dirty="0" smtClean="0"/>
              <a:t>Adalah tipe data berupa teks seperti huruf (A – Z, a – z), simbol (*, ^, $, %, #, @, dll) dan angka (0 – 9) yang tidak akan diproses secara matematika. Data dengan tipe ini, dalam excel 2000 akan dibuat rata kiri dan selalu </a:t>
            </a:r>
            <a:r>
              <a:rPr lang="sv-SE" dirty="0" smtClean="0"/>
              <a:t>didahului oleh label prefiks berupa tanda kutip satu (‘) yang diberikannya</a:t>
            </a:r>
            <a:r>
              <a:rPr lang="id-ID" dirty="0" smtClean="0"/>
              <a:t> secara otomatis. Jika data yang dimasukkan adalah data angka tetapi kita ingin menganggapnya sebagai alpha numerik/teks, maka kita harus mengetik label prefiks sebelum data tersebut, seperti : ‘2001</a:t>
            </a:r>
          </a:p>
          <a:p>
            <a:r>
              <a:rPr lang="id-ID" dirty="0" smtClean="0"/>
              <a:t>2. Tipe Data Numerik/Angka</a:t>
            </a:r>
          </a:p>
          <a:p>
            <a:pPr algn="just"/>
            <a:r>
              <a:rPr lang="id-ID" dirty="0" smtClean="0"/>
              <a:t>Adalah data yang terdiri dari angka (0 – 9), waktu dan tanggal yang dapat diproses secara matematika. Penulisan data dengan tipe ini tidak boleh didahului oleh label prefiks. Data numerik ini akan ditampilkan rata kanan oleh Excel 2000.</a:t>
            </a:r>
          </a:p>
          <a:p>
            <a:r>
              <a:rPr lang="id-ID" dirty="0" smtClean="0"/>
              <a:t>3. Tipe Data Formula</a:t>
            </a:r>
          </a:p>
          <a:p>
            <a:pPr algn="just"/>
            <a:r>
              <a:rPr lang="id-ID" dirty="0" smtClean="0"/>
              <a:t>Adalah tipe data yang terdiri dari rumus-rumus, seperti perkalian, pembagian, penjumlahan serta fungsi matematika lainnya. Tipe data ini ini merupakan tipe data yang terpenting dalam Excel 2000, karena akan selalu digunakan dalam pengolahan data.</a:t>
            </a:r>
          </a:p>
        </p:txBody>
      </p:sp>
    </p:spTree>
  </p:cSld>
  <p:clrMapOvr>
    <a:masterClrMapping/>
  </p:clrMapOvr>
  <p:transition spd="med">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234</TotalTime>
  <Words>3202</Words>
  <Application>Microsoft Office PowerPoint</Application>
  <PresentationFormat>On-screen Show (4:3)</PresentationFormat>
  <Paragraphs>287</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Flow</vt:lpstr>
      <vt:lpstr>TUGAS PROJEK UAS PERSENTASI  MICROSOFT EXCEL</vt:lpstr>
      <vt:lpstr>Pendahuluan</vt:lpstr>
      <vt:lpstr>Memulai Excel</vt:lpstr>
      <vt:lpstr>Mengenal Elemen Jendela Excel 2000</vt:lpstr>
      <vt:lpstr>   Menu Bar, berisi sederetan menu yang dapat digunakan, dimana setiap menu mempunyai sub menu masing-masing sesuai dengan fungsi dari menu induknya.</vt:lpstr>
      <vt:lpstr>  Row Heading (Kepala garis), adalah penunjuk lokasi baris pada lembar kerja yang aktif. </vt:lpstr>
      <vt:lpstr>Mengakhiri Excel 2000</vt:lpstr>
      <vt:lpstr>Bekerja Dengan Excel 2000</vt:lpstr>
      <vt:lpstr>Mengenal Tipe Data Pada Excel 2000</vt:lpstr>
      <vt:lpstr>Menggerakkan Penunjuk Sel  (Cell Pointer)</vt:lpstr>
      <vt:lpstr>Memilih Area Kerja</vt:lpstr>
      <vt:lpstr>Slide 12</vt:lpstr>
      <vt:lpstr>Memasukkan Data</vt:lpstr>
      <vt:lpstr>Menghapus Data</vt:lpstr>
      <vt:lpstr>Mengatur Lebar Kolom</vt:lpstr>
      <vt:lpstr>Slide 16</vt:lpstr>
      <vt:lpstr>Slide 17</vt:lpstr>
      <vt:lpstr>Mengatur Tinggi Baris</vt:lpstr>
      <vt:lpstr>Membuka Lembar Kerja Baru</vt:lpstr>
      <vt:lpstr>Membuka Lembar Kerja Yang Telah Ada</vt:lpstr>
      <vt:lpstr>Menyimpan Lembar Kerja</vt:lpstr>
      <vt:lpstr>Menyimpan Lembar Kerja dengan Nama lain</vt:lpstr>
      <vt:lpstr>Menggunakan Rumus (Formula) dan Fungsi</vt:lpstr>
      <vt:lpstr>Menulis Rumus</vt:lpstr>
      <vt:lpstr>Slide 25</vt:lpstr>
      <vt:lpstr>Slide 26</vt:lpstr>
      <vt:lpstr>Menggunakan Fungsi</vt:lpstr>
      <vt:lpstr>Slide 28</vt:lpstr>
      <vt:lpstr>Slide 29</vt:lpstr>
      <vt:lpstr>Slide 30</vt:lpstr>
      <vt:lpstr>Mengenal Fungsi yang sering digunakan</vt:lpstr>
      <vt:lpstr>Slide 32</vt:lpstr>
      <vt:lpstr>Mengatur Tampilan</vt:lpstr>
      <vt:lpstr>Mengatur Tampilan Data Angka</vt:lpstr>
      <vt:lpstr>Mengatur Tampilan Data Tanggal</vt:lpstr>
      <vt:lpstr>Mengatur Tampilan Data Waktu</vt:lpstr>
      <vt:lpstr>Mengatur Tampilan Data Huruf/Teks</vt:lpstr>
      <vt:lpstr>Edit Data</vt:lpstr>
      <vt:lpstr>Menyalin Data (Copy)</vt:lpstr>
      <vt:lpstr>Memindahkan Data (Cut)</vt:lpstr>
      <vt:lpstr>Menyisip Baris/Kolom (Insert)</vt:lpstr>
      <vt:lpstr>Menghapus Baris, Kolom dan Sel (Delete)</vt:lpstr>
      <vt:lpstr>Mengetengahkan Judul Tabel (Merge &amp; Center)</vt:lpstr>
      <vt:lpstr>Memberi Garis Pembatas (Border)</vt:lpstr>
      <vt:lpstr>Membuat Tabel dan Grafik</vt:lpstr>
      <vt:lpstr>Membuat Tabel</vt:lpstr>
      <vt:lpstr>Membuat Grafik</vt:lpstr>
      <vt:lpstr>Slide 48</vt:lpstr>
      <vt:lpstr>Mencetak Lembar Kerja</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TUGAS PROJEK UAS PERSENTASI MICROSOFT EXCEL</dc:title>
  <dc:creator>TOSHIBA</dc:creator>
  <cp:lastModifiedBy>TOSHIBA</cp:lastModifiedBy>
  <cp:revision>26</cp:revision>
  <dcterms:created xsi:type="dcterms:W3CDTF">2011-01-18T05:37:59Z</dcterms:created>
  <dcterms:modified xsi:type="dcterms:W3CDTF">2011-01-24T04:25:31Z</dcterms:modified>
</cp:coreProperties>
</file>